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0" r:id="rId2"/>
    <p:sldId id="257" r:id="rId3"/>
    <p:sldId id="256" r:id="rId4"/>
    <p:sldId id="260" r:id="rId5"/>
    <p:sldId id="271" r:id="rId6"/>
    <p:sldId id="272" r:id="rId7"/>
    <p:sldId id="259" r:id="rId8"/>
    <p:sldId id="263" r:id="rId9"/>
    <p:sldId id="273" r:id="rId10"/>
    <p:sldId id="274" r:id="rId11"/>
    <p:sldId id="258" r:id="rId12"/>
    <p:sldId id="275" r:id="rId13"/>
    <p:sldId id="276" r:id="rId14"/>
    <p:sldId id="279" r:id="rId15"/>
    <p:sldId id="278" r:id="rId16"/>
    <p:sldId id="277" r:id="rId17"/>
    <p:sldId id="269" r:id="rId18"/>
  </p:sldIdLst>
  <p:sldSz cx="18288000" cy="10287000"/>
  <p:notesSz cx="6858000" cy="9144000"/>
  <p:embeddedFontLst>
    <p:embeddedFont>
      <p:font typeface="Agency FB" panose="020B0503020202020204" pitchFamily="34" charset="0"/>
      <p:regular r:id="rId19"/>
      <p:bold r:id="rId20"/>
    </p:embeddedFont>
    <p:embeddedFont>
      <p:font typeface="Arial Black" panose="020B0A04020102020204" pitchFamily="34" charset="0"/>
      <p:bold r:id="rId21"/>
    </p:embeddedFont>
    <p:embeddedFont>
      <p:font typeface="Arial Narrow" panose="020B0606020202030204" pitchFamily="34" charset="0"/>
      <p:regular r:id="rId22"/>
      <p:bold r:id="rId23"/>
      <p:italic r:id="rId24"/>
      <p:boldItalic r:id="rId25"/>
    </p:embeddedFont>
    <p:embeddedFont>
      <p:font typeface="BankGothic Md BT" panose="020B0807020203060204" pitchFamily="34" charset="0"/>
      <p:regular r:id="rId26"/>
    </p:embeddedFont>
    <p:embeddedFont>
      <p:font typeface="Calibri" panose="020F0502020204030204" pitchFamily="34" charset="0"/>
      <p:regular r:id="rId27"/>
      <p:bold r:id="rId28"/>
      <p:italic r:id="rId29"/>
      <p:boldItalic r:id="rId30"/>
    </p:embeddedFont>
    <p:embeddedFont>
      <p:font typeface="Gill Sans MT Ext Condensed Bold" panose="020B0902020104020203" pitchFamily="34" charset="0"/>
      <p:regular r:id="rId31"/>
    </p:embeddedFont>
    <p:embeddedFont>
      <p:font typeface="Impact" panose="020B0806030902050204" pitchFamily="34" charset="0"/>
      <p:regular r:id="rId32"/>
    </p:embeddedFont>
    <p:embeddedFont>
      <p:font typeface="Mokoto" panose="020B0604020202020204" charset="0"/>
      <p:regular r:id="rId33"/>
    </p:embeddedFont>
    <p:embeddedFont>
      <p:font typeface="Montserrat Semi-Bold" panose="020B0604020202020204" charset="0"/>
      <p:regular r:id="rId34"/>
    </p:embeddedFont>
    <p:embeddedFont>
      <p:font typeface="Montserrat Semi-Bold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3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3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4.sv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sv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5.gif"/></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5.gif"/><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sv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gif"/></Relationships>
</file>

<file path=ppt/slides/_rels/slide15.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4.sv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png"/><Relationship Id="rId7" Type="http://schemas.openxmlformats.org/officeDocument/2006/relationships/image" Target="../media/image5.gif"/><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5.gif"/><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5.gif"/><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sv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5.gif"/><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6.svg"/><Relationship Id="rId7"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5.gif"/></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sv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5.gif"/><Relationship Id="rId5" Type="http://schemas.openxmlformats.org/officeDocument/2006/relationships/image" Target="../media/image27.sv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svg"/><Relationship Id="rId7"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2BF7666-71B8-5963-5F4E-DA0BB997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91020"/>
          </a:xfrm>
          <a:prstGeom prst="rect">
            <a:avLst/>
          </a:prstGeom>
          <a:ln>
            <a:noFill/>
          </a:ln>
          <a:effectLst>
            <a:outerShdw blurRad="292100" dist="139700" dir="2700000" algn="tl" rotWithShape="0">
              <a:srgbClr val="333333">
                <a:alpha val="65000"/>
              </a:srgbClr>
            </a:outerShdw>
          </a:effectLst>
        </p:spPr>
      </p:pic>
      <p:sp>
        <p:nvSpPr>
          <p:cNvPr id="5" name="Rectángulo 4">
            <a:extLst>
              <a:ext uri="{FF2B5EF4-FFF2-40B4-BE49-F238E27FC236}">
                <a16:creationId xmlns:a16="http://schemas.microsoft.com/office/drawing/2014/main" id="{B7198F76-E0EA-152A-595E-0D6F25583D06}"/>
              </a:ext>
            </a:extLst>
          </p:cNvPr>
          <p:cNvSpPr/>
          <p:nvPr/>
        </p:nvSpPr>
        <p:spPr>
          <a:xfrm>
            <a:off x="419100" y="3314700"/>
            <a:ext cx="17449800" cy="2057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HN" sz="13800" b="1" dirty="0">
                <a:ln w="38100">
                  <a:solidFill>
                    <a:schemeClr val="tx1"/>
                  </a:solidFill>
                </a:ln>
                <a:solidFill>
                  <a:schemeClr val="bg1"/>
                </a:solidFill>
                <a:latin typeface="Impact" panose="020B0806030902050204" pitchFamily="34" charset="0"/>
              </a:rPr>
              <a:t>ESTRUCTURA DE DATOS</a:t>
            </a:r>
          </a:p>
          <a:p>
            <a:pPr algn="ctr"/>
            <a:r>
              <a:rPr lang="es-HN" sz="13800" b="1" dirty="0">
                <a:ln w="38100">
                  <a:solidFill>
                    <a:schemeClr val="tx1"/>
                  </a:solidFill>
                </a:ln>
                <a:solidFill>
                  <a:schemeClr val="bg1"/>
                </a:solidFill>
                <a:latin typeface="Impact" panose="020B0806030902050204" pitchFamily="34" charset="0"/>
              </a:rPr>
              <a:t>HITO 2</a:t>
            </a:r>
          </a:p>
        </p:txBody>
      </p:sp>
      <p:sp>
        <p:nvSpPr>
          <p:cNvPr id="3" name="Rectángulo 2">
            <a:extLst>
              <a:ext uri="{FF2B5EF4-FFF2-40B4-BE49-F238E27FC236}">
                <a16:creationId xmlns:a16="http://schemas.microsoft.com/office/drawing/2014/main" id="{26A8E8DE-4905-5404-80C6-3702EAB55FEF}"/>
              </a:ext>
            </a:extLst>
          </p:cNvPr>
          <p:cNvSpPr/>
          <p:nvPr/>
        </p:nvSpPr>
        <p:spPr>
          <a:xfrm>
            <a:off x="152400" y="6438900"/>
            <a:ext cx="17449800" cy="2057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HN" sz="7200" b="1" dirty="0">
                <a:ln w="38100">
                  <a:solidFill>
                    <a:schemeClr val="tx1"/>
                  </a:solidFill>
                </a:ln>
                <a:solidFill>
                  <a:schemeClr val="bg2">
                    <a:lumMod val="75000"/>
                  </a:schemeClr>
                </a:solidFill>
                <a:latin typeface="Gill Sans MT Ext Condensed Bold" panose="020B0902020104020203" pitchFamily="34" charset="0"/>
              </a:rPr>
              <a:t>POR:MARCO ANTONIO CALLE VAQUIATA</a:t>
            </a:r>
          </a:p>
        </p:txBody>
      </p:sp>
    </p:spTree>
    <p:extLst>
      <p:ext uri="{BB962C8B-B14F-4D97-AF65-F5344CB8AC3E}">
        <p14:creationId xmlns:p14="http://schemas.microsoft.com/office/powerpoint/2010/main" val="3424940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04800" y="314035"/>
            <a:ext cx="2655862" cy="505365"/>
          </a:xfrm>
          <a:prstGeom prst="rect">
            <a:avLst/>
          </a:prstGeom>
        </p:spPr>
      </p:pic>
      <p:sp>
        <p:nvSpPr>
          <p:cNvPr id="11" name="TextBox 11"/>
          <p:cNvSpPr txBox="1"/>
          <p:nvPr/>
        </p:nvSpPr>
        <p:spPr>
          <a:xfrm>
            <a:off x="5105400" y="170870"/>
            <a:ext cx="7655501" cy="798295"/>
          </a:xfrm>
          <a:prstGeom prst="rect">
            <a:avLst/>
          </a:prstGeom>
        </p:spPr>
        <p:txBody>
          <a:bodyPr lIns="0" tIns="0" rIns="0" bIns="0" rtlCol="0" anchor="t">
            <a:spAutoFit/>
          </a:bodyPr>
          <a:lstStyle/>
          <a:p>
            <a:pPr algn="ctr">
              <a:lnSpc>
                <a:spcPts val="8310"/>
              </a:lnSpc>
            </a:pPr>
            <a:r>
              <a:rPr lang="es-HN" sz="5936" dirty="0">
                <a:solidFill>
                  <a:srgbClr val="92DCEF"/>
                </a:solidFill>
                <a:latin typeface="Mokoto"/>
              </a:rPr>
              <a:t>RESULTADO</a:t>
            </a:r>
          </a:p>
        </p:txBody>
      </p:sp>
      <p:pic>
        <p:nvPicPr>
          <p:cNvPr id="2" name="Picture 4">
            <a:extLst>
              <a:ext uri="{FF2B5EF4-FFF2-40B4-BE49-F238E27FC236}">
                <a16:creationId xmlns:a16="http://schemas.microsoft.com/office/drawing/2014/main" id="{0FA8B469-5FA6-9297-E810-3564533A2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89" r="-1" b="-3972"/>
          <a:stretch/>
        </p:blipFill>
        <p:spPr bwMode="auto">
          <a:xfrm>
            <a:off x="13639893" y="3467100"/>
            <a:ext cx="4668889" cy="705876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A4434D1-66D2-8B8D-7B39-E22DA2A7DA14}"/>
              </a:ext>
            </a:extLst>
          </p:cNvPr>
          <p:cNvPicPr>
            <a:picLocks noChangeAspect="1"/>
          </p:cNvPicPr>
          <p:nvPr/>
        </p:nvPicPr>
        <p:blipFill>
          <a:blip r:embed="rId5"/>
          <a:stretch>
            <a:fillRect/>
          </a:stretch>
        </p:blipFill>
        <p:spPr>
          <a:xfrm>
            <a:off x="304800" y="1714338"/>
            <a:ext cx="6019800" cy="7391562"/>
          </a:xfrm>
          <a:prstGeom prst="rect">
            <a:avLst/>
          </a:prstGeom>
          <a:effectLst>
            <a:glow rad="101600">
              <a:schemeClr val="accent1">
                <a:satMod val="175000"/>
                <a:alpha val="40000"/>
              </a:schemeClr>
            </a:glow>
          </a:effectLst>
        </p:spPr>
      </p:pic>
      <p:pic>
        <p:nvPicPr>
          <p:cNvPr id="9" name="Imagen 8">
            <a:extLst>
              <a:ext uri="{FF2B5EF4-FFF2-40B4-BE49-F238E27FC236}">
                <a16:creationId xmlns:a16="http://schemas.microsoft.com/office/drawing/2014/main" id="{2CD74706-0312-661A-ABB6-BE7C0AC19275}"/>
              </a:ext>
            </a:extLst>
          </p:cNvPr>
          <p:cNvPicPr>
            <a:picLocks noChangeAspect="1"/>
          </p:cNvPicPr>
          <p:nvPr/>
        </p:nvPicPr>
        <p:blipFill>
          <a:blip r:embed="rId6"/>
          <a:stretch>
            <a:fillRect/>
          </a:stretch>
        </p:blipFill>
        <p:spPr>
          <a:xfrm>
            <a:off x="7384039" y="1731656"/>
            <a:ext cx="5779476" cy="4038600"/>
          </a:xfrm>
          <a:prstGeom prst="rect">
            <a:avLst/>
          </a:prstGeom>
          <a:effectLst>
            <a:glow rad="101600">
              <a:schemeClr val="accent1">
                <a:satMod val="175000"/>
                <a:alpha val="40000"/>
              </a:schemeClr>
            </a:glow>
          </a:effectLst>
        </p:spPr>
      </p:pic>
      <p:pic>
        <p:nvPicPr>
          <p:cNvPr id="13" name="Imagen 12">
            <a:extLst>
              <a:ext uri="{FF2B5EF4-FFF2-40B4-BE49-F238E27FC236}">
                <a16:creationId xmlns:a16="http://schemas.microsoft.com/office/drawing/2014/main" id="{E5E777E8-94B4-F854-38A7-CEDBF14F6617}"/>
              </a:ext>
            </a:extLst>
          </p:cNvPr>
          <p:cNvPicPr>
            <a:picLocks noChangeAspect="1"/>
          </p:cNvPicPr>
          <p:nvPr/>
        </p:nvPicPr>
        <p:blipFill>
          <a:blip r:embed="rId7"/>
          <a:stretch>
            <a:fillRect/>
          </a:stretch>
        </p:blipFill>
        <p:spPr>
          <a:xfrm>
            <a:off x="6800978" y="6280065"/>
            <a:ext cx="7005946" cy="3309627"/>
          </a:xfrm>
          <a:prstGeom prst="rect">
            <a:avLst/>
          </a:prstGeom>
          <a:effectLst>
            <a:glow rad="101600">
              <a:schemeClr val="accent1">
                <a:satMod val="175000"/>
                <a:alpha val="40000"/>
              </a:schemeClr>
            </a:glow>
          </a:effectLst>
        </p:spPr>
      </p:pic>
      <p:pic>
        <p:nvPicPr>
          <p:cNvPr id="15" name="Picture 2">
            <a:extLst>
              <a:ext uri="{FF2B5EF4-FFF2-40B4-BE49-F238E27FC236}">
                <a16:creationId xmlns:a16="http://schemas.microsoft.com/office/drawing/2014/main" id="{7CDA31EC-CCD8-1E70-E745-D73772044C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06600" y="490941"/>
            <a:ext cx="2755203" cy="275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96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2276" y="5942537"/>
            <a:ext cx="4539476" cy="4539476"/>
          </a:xfrm>
          <a:prstGeom prst="rect">
            <a:avLst/>
          </a:prstGeom>
        </p:spPr>
      </p:pic>
      <p:sp>
        <p:nvSpPr>
          <p:cNvPr id="5" name="TextBox 5"/>
          <p:cNvSpPr txBox="1"/>
          <p:nvPr/>
        </p:nvSpPr>
        <p:spPr>
          <a:xfrm>
            <a:off x="5943600" y="472020"/>
            <a:ext cx="8839200" cy="979435"/>
          </a:xfrm>
          <a:prstGeom prst="rect">
            <a:avLst/>
          </a:prstGeom>
        </p:spPr>
        <p:txBody>
          <a:bodyPr wrap="square" lIns="0" tIns="0" rIns="0" bIns="0" rtlCol="0" anchor="t">
            <a:spAutoFit/>
          </a:bodyPr>
          <a:lstStyle/>
          <a:p>
            <a:pPr>
              <a:lnSpc>
                <a:spcPts val="8310"/>
              </a:lnSpc>
            </a:pPr>
            <a:r>
              <a:rPr lang="es-ES" sz="6600" dirty="0">
                <a:solidFill>
                  <a:srgbClr val="0070C0"/>
                </a:solidFill>
                <a:latin typeface="Agency FB" panose="020B0503020202020204" pitchFamily="34" charset="0"/>
              </a:rPr>
              <a:t>13.Generar la clase País</a:t>
            </a:r>
            <a:endParaRPr lang="en-US" sz="6000" dirty="0">
              <a:solidFill>
                <a:srgbClr val="0070C0"/>
              </a:solidFill>
              <a:latin typeface="Agency FB" panose="020B0503020202020204" pitchFamily="34" charset="0"/>
            </a:endParaRPr>
          </a:p>
        </p:txBody>
      </p:sp>
      <p:pic>
        <p:nvPicPr>
          <p:cNvPr id="7" name="Picture 7"/>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flipV="1">
            <a:off x="14173200" y="-195013"/>
            <a:ext cx="4114800" cy="4114800"/>
          </a:xfrm>
          <a:prstGeom prst="rect">
            <a:avLst/>
          </a:prstGeom>
        </p:spPr>
      </p:pic>
      <p:pic>
        <p:nvPicPr>
          <p:cNvPr id="8" name="Imagen 7">
            <a:extLst>
              <a:ext uri="{FF2B5EF4-FFF2-40B4-BE49-F238E27FC236}">
                <a16:creationId xmlns:a16="http://schemas.microsoft.com/office/drawing/2014/main" id="{6D800FA1-A54E-F241-6A0D-95B96241920E}"/>
              </a:ext>
            </a:extLst>
          </p:cNvPr>
          <p:cNvPicPr>
            <a:picLocks noChangeAspect="1"/>
          </p:cNvPicPr>
          <p:nvPr/>
        </p:nvPicPr>
        <p:blipFill>
          <a:blip r:embed="rId4"/>
          <a:stretch>
            <a:fillRect/>
          </a:stretch>
        </p:blipFill>
        <p:spPr>
          <a:xfrm>
            <a:off x="1447220" y="1861222"/>
            <a:ext cx="6623632" cy="4764815"/>
          </a:xfrm>
          <a:prstGeom prst="rect">
            <a:avLst/>
          </a:prstGeom>
          <a:effectLst>
            <a:glow rad="228600">
              <a:schemeClr val="accent1">
                <a:satMod val="175000"/>
                <a:alpha val="40000"/>
              </a:schemeClr>
            </a:glow>
          </a:effectLst>
        </p:spPr>
      </p:pic>
      <p:pic>
        <p:nvPicPr>
          <p:cNvPr id="14" name="Imagen 13">
            <a:extLst>
              <a:ext uri="{FF2B5EF4-FFF2-40B4-BE49-F238E27FC236}">
                <a16:creationId xmlns:a16="http://schemas.microsoft.com/office/drawing/2014/main" id="{E6B37B2F-DD27-DC66-F158-ED64317DABE4}"/>
              </a:ext>
            </a:extLst>
          </p:cNvPr>
          <p:cNvPicPr>
            <a:picLocks noChangeAspect="1"/>
          </p:cNvPicPr>
          <p:nvPr/>
        </p:nvPicPr>
        <p:blipFill>
          <a:blip r:embed="rId5"/>
          <a:stretch>
            <a:fillRect/>
          </a:stretch>
        </p:blipFill>
        <p:spPr>
          <a:xfrm>
            <a:off x="8515587" y="2597824"/>
            <a:ext cx="9296400" cy="3300464"/>
          </a:xfrm>
          <a:prstGeom prst="rect">
            <a:avLst/>
          </a:prstGeom>
          <a:effectLst>
            <a:glow rad="228600">
              <a:schemeClr val="accent2">
                <a:satMod val="175000"/>
                <a:alpha val="40000"/>
              </a:schemeClr>
            </a:glow>
          </a:effectLst>
        </p:spPr>
      </p:pic>
      <p:pic>
        <p:nvPicPr>
          <p:cNvPr id="15" name="Picture 2">
            <a:extLst>
              <a:ext uri="{FF2B5EF4-FFF2-40B4-BE49-F238E27FC236}">
                <a16:creationId xmlns:a16="http://schemas.microsoft.com/office/drawing/2014/main" id="{D01EFEA6-9FAA-A283-62BB-4D2266474B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753" y="5672281"/>
            <a:ext cx="2563992" cy="45785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C8D9C594-0FF7-2553-84B7-862A9F1A64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6258309" y="6038944"/>
            <a:ext cx="2132429" cy="4173794"/>
          </a:xfrm>
          <a:prstGeom prst="rect">
            <a:avLst/>
          </a:prstGeom>
          <a:noFill/>
          <a:extLst>
            <a:ext uri="{909E8E84-426E-40DD-AFC4-6F175D3DCCD1}">
              <a14:hiddenFill xmlns:a14="http://schemas.microsoft.com/office/drawing/2010/main">
                <a:solidFill>
                  <a:srgbClr val="FFFFFF"/>
                </a:solidFill>
              </a14:hiddenFill>
            </a:ext>
          </a:extLst>
        </p:spPr>
      </p:pic>
      <p:sp>
        <p:nvSpPr>
          <p:cNvPr id="21" name="Bocadillo: ovalado 20" descr="Tanta tarea...&#10;&#10;&#10;&#10;&#10;">
            <a:extLst>
              <a:ext uri="{FF2B5EF4-FFF2-40B4-BE49-F238E27FC236}">
                <a16:creationId xmlns:a16="http://schemas.microsoft.com/office/drawing/2014/main" id="{165E1A8C-4114-6B1E-8C9D-86CBAF56E073}"/>
              </a:ext>
            </a:extLst>
          </p:cNvPr>
          <p:cNvSpPr/>
          <p:nvPr/>
        </p:nvSpPr>
        <p:spPr>
          <a:xfrm flipH="1">
            <a:off x="12804148" y="6089225"/>
            <a:ext cx="3200400" cy="1944163"/>
          </a:xfrm>
          <a:prstGeom prst="wedgeEllipseCallout">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3" name="CuadroTexto 22">
            <a:extLst>
              <a:ext uri="{FF2B5EF4-FFF2-40B4-BE49-F238E27FC236}">
                <a16:creationId xmlns:a16="http://schemas.microsoft.com/office/drawing/2014/main" id="{E1321E1A-4762-818D-BDDA-0DAEBEC5092E}"/>
              </a:ext>
            </a:extLst>
          </p:cNvPr>
          <p:cNvSpPr txBox="1"/>
          <p:nvPr/>
        </p:nvSpPr>
        <p:spPr>
          <a:xfrm>
            <a:off x="13588761" y="6601792"/>
            <a:ext cx="2669548" cy="830997"/>
          </a:xfrm>
          <a:prstGeom prst="rect">
            <a:avLst/>
          </a:prstGeom>
          <a:noFill/>
        </p:spPr>
        <p:txBody>
          <a:bodyPr wrap="square" rtlCol="0">
            <a:spAutoFit/>
          </a:bodyPr>
          <a:lstStyle/>
          <a:p>
            <a:pPr algn="just"/>
            <a:r>
              <a:rPr lang="es-ES" sz="2400" dirty="0">
                <a:latin typeface="Arial Black" panose="020B0A04020102020204" pitchFamily="34" charset="0"/>
              </a:rPr>
              <a:t> Tanta </a:t>
            </a:r>
          </a:p>
          <a:p>
            <a:pPr algn="just"/>
            <a:r>
              <a:rPr lang="es-ES" sz="2400" dirty="0">
                <a:latin typeface="Arial Black" panose="020B0A04020102020204" pitchFamily="34" charset="0"/>
              </a:rPr>
              <a:t> tarea...</a:t>
            </a:r>
          </a:p>
        </p:txBody>
      </p:sp>
      <p:pic>
        <p:nvPicPr>
          <p:cNvPr id="25" name="Picture 2">
            <a:extLst>
              <a:ext uri="{FF2B5EF4-FFF2-40B4-BE49-F238E27FC236}">
                <a16:creationId xmlns:a16="http://schemas.microsoft.com/office/drawing/2014/main" id="{0A245CC2-4190-5A69-B63A-58EBC066E6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9313" y="743278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ED01C9F7-3F28-5A5C-C5FC-F4ACA92A66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78100" y="27644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04800" y="314035"/>
            <a:ext cx="2655862" cy="50536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91457" y="6799420"/>
            <a:ext cx="2655862" cy="478055"/>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21615" y="-1102387"/>
            <a:ext cx="4130289" cy="4114800"/>
          </a:xfrm>
          <a:prstGeom prst="rect">
            <a:avLst/>
          </a:prstGeom>
        </p:spPr>
      </p:pic>
      <p:sp>
        <p:nvSpPr>
          <p:cNvPr id="11" name="TextBox 11"/>
          <p:cNvSpPr txBox="1"/>
          <p:nvPr/>
        </p:nvSpPr>
        <p:spPr>
          <a:xfrm>
            <a:off x="5316249" y="484510"/>
            <a:ext cx="7655501" cy="798295"/>
          </a:xfrm>
          <a:prstGeom prst="rect">
            <a:avLst/>
          </a:prstGeom>
        </p:spPr>
        <p:txBody>
          <a:bodyPr lIns="0" tIns="0" rIns="0" bIns="0" rtlCol="0" anchor="t">
            <a:spAutoFit/>
          </a:bodyPr>
          <a:lstStyle/>
          <a:p>
            <a:pPr algn="ctr">
              <a:lnSpc>
                <a:spcPts val="8310"/>
              </a:lnSpc>
            </a:pPr>
            <a:r>
              <a:rPr lang="es-HN" sz="5936" dirty="0">
                <a:solidFill>
                  <a:srgbClr val="92DCEF"/>
                </a:solidFill>
                <a:latin typeface="Mokoto"/>
              </a:rPr>
              <a:t>RESULTADO</a:t>
            </a:r>
          </a:p>
        </p:txBody>
      </p:sp>
      <p:pic>
        <p:nvPicPr>
          <p:cNvPr id="20" name="Picture 2">
            <a:extLst>
              <a:ext uri="{FF2B5EF4-FFF2-40B4-BE49-F238E27FC236}">
                <a16:creationId xmlns:a16="http://schemas.microsoft.com/office/drawing/2014/main" id="{236E4A8C-9104-D45C-FFFC-13D2D824E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934200"/>
            <a:ext cx="3397652" cy="52788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3EFEB6EB-F470-3E92-0F68-EA6BC6CE0B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59955" y="-659630"/>
            <a:ext cx="4130289" cy="4114800"/>
          </a:xfrm>
          <a:prstGeom prst="rect">
            <a:avLst/>
          </a:prstGeom>
        </p:spPr>
      </p:pic>
      <p:pic>
        <p:nvPicPr>
          <p:cNvPr id="3" name="Imagen 2">
            <a:extLst>
              <a:ext uri="{FF2B5EF4-FFF2-40B4-BE49-F238E27FC236}">
                <a16:creationId xmlns:a16="http://schemas.microsoft.com/office/drawing/2014/main" id="{28739ADB-D3FA-D84E-7FDE-305910318D01}"/>
              </a:ext>
            </a:extLst>
          </p:cNvPr>
          <p:cNvPicPr>
            <a:picLocks noChangeAspect="1"/>
          </p:cNvPicPr>
          <p:nvPr/>
        </p:nvPicPr>
        <p:blipFill>
          <a:blip r:embed="rId7"/>
          <a:stretch>
            <a:fillRect/>
          </a:stretch>
        </p:blipFill>
        <p:spPr>
          <a:xfrm>
            <a:off x="3503381" y="1985963"/>
            <a:ext cx="7235114" cy="5278838"/>
          </a:xfrm>
          <a:prstGeom prst="rect">
            <a:avLst/>
          </a:prstGeom>
          <a:effectLst>
            <a:glow rad="228600">
              <a:schemeClr val="accent1">
                <a:satMod val="175000"/>
                <a:alpha val="40000"/>
              </a:schemeClr>
            </a:glow>
          </a:effectLst>
        </p:spPr>
      </p:pic>
      <p:pic>
        <p:nvPicPr>
          <p:cNvPr id="5" name="Imagen 4">
            <a:extLst>
              <a:ext uri="{FF2B5EF4-FFF2-40B4-BE49-F238E27FC236}">
                <a16:creationId xmlns:a16="http://schemas.microsoft.com/office/drawing/2014/main" id="{C58116CA-C686-2BC8-AD55-B7856E5B8D51}"/>
              </a:ext>
            </a:extLst>
          </p:cNvPr>
          <p:cNvPicPr>
            <a:picLocks noChangeAspect="1"/>
          </p:cNvPicPr>
          <p:nvPr/>
        </p:nvPicPr>
        <p:blipFill>
          <a:blip r:embed="rId8"/>
          <a:stretch>
            <a:fillRect/>
          </a:stretch>
        </p:blipFill>
        <p:spPr>
          <a:xfrm>
            <a:off x="11149024" y="4742020"/>
            <a:ext cx="7024225" cy="4483265"/>
          </a:xfrm>
          <a:prstGeom prst="rect">
            <a:avLst/>
          </a:prstGeom>
          <a:effectLst>
            <a:glow rad="228600">
              <a:schemeClr val="accent1">
                <a:satMod val="175000"/>
                <a:alpha val="40000"/>
              </a:schemeClr>
            </a:glow>
          </a:effectLst>
        </p:spPr>
      </p:pic>
      <p:pic>
        <p:nvPicPr>
          <p:cNvPr id="12" name="Picture 2">
            <a:extLst>
              <a:ext uri="{FF2B5EF4-FFF2-40B4-BE49-F238E27FC236}">
                <a16:creationId xmlns:a16="http://schemas.microsoft.com/office/drawing/2014/main" id="{8EC314F7-BA49-BD1D-4EB6-0DF86E1734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9400" y="796795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7836A65-E1FF-056A-4C29-562E1F8BFA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82179" y="197221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75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2276" y="5942537"/>
            <a:ext cx="4539476" cy="4539476"/>
          </a:xfrm>
          <a:prstGeom prst="rect">
            <a:avLst/>
          </a:prstGeom>
        </p:spPr>
      </p:pic>
      <p:sp>
        <p:nvSpPr>
          <p:cNvPr id="5" name="TextBox 5"/>
          <p:cNvSpPr txBox="1"/>
          <p:nvPr/>
        </p:nvSpPr>
        <p:spPr>
          <a:xfrm>
            <a:off x="2413239" y="214340"/>
            <a:ext cx="13335000" cy="987065"/>
          </a:xfrm>
          <a:prstGeom prst="rect">
            <a:avLst/>
          </a:prstGeom>
        </p:spPr>
        <p:txBody>
          <a:bodyPr wrap="square" lIns="0" tIns="0" rIns="0" bIns="0" rtlCol="0" anchor="t">
            <a:spAutoFit/>
          </a:bodyPr>
          <a:lstStyle/>
          <a:p>
            <a:pPr>
              <a:lnSpc>
                <a:spcPts val="8310"/>
              </a:lnSpc>
            </a:pPr>
            <a:r>
              <a:rPr lang="es-ES" sz="6600" dirty="0">
                <a:solidFill>
                  <a:srgbClr val="92D050"/>
                </a:solidFill>
                <a:latin typeface="Arial Narrow" panose="020B0606020202030204" pitchFamily="34" charset="0"/>
              </a:rPr>
              <a:t>14.Crear el diseño completo de las clases. </a:t>
            </a:r>
            <a:endParaRPr lang="en-US" sz="6000" dirty="0">
              <a:solidFill>
                <a:srgbClr val="92D050"/>
              </a:solidFill>
              <a:latin typeface="Arial Narrow" panose="020B0606020202030204" pitchFamily="34" charset="0"/>
            </a:endParaRPr>
          </a:p>
        </p:txBody>
      </p:sp>
      <p:pic>
        <p:nvPicPr>
          <p:cNvPr id="7" name="Picture 7"/>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flipV="1">
            <a:off x="14173200" y="-195013"/>
            <a:ext cx="4114800" cy="4114800"/>
          </a:xfrm>
          <a:prstGeom prst="rect">
            <a:avLst/>
          </a:prstGeom>
        </p:spPr>
      </p:pic>
      <p:pic>
        <p:nvPicPr>
          <p:cNvPr id="15" name="Picture 2">
            <a:extLst>
              <a:ext uri="{FF2B5EF4-FFF2-40B4-BE49-F238E27FC236}">
                <a16:creationId xmlns:a16="http://schemas.microsoft.com/office/drawing/2014/main" id="{D01EFEA6-9FAA-A283-62BB-4D2266474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53" y="5672281"/>
            <a:ext cx="2563992" cy="45785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C8D9C594-0FF7-2553-84B7-862A9F1A64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258309" y="6038944"/>
            <a:ext cx="2132429" cy="4173794"/>
          </a:xfrm>
          <a:prstGeom prst="rect">
            <a:avLst/>
          </a:prstGeom>
          <a:noFill/>
          <a:extLst>
            <a:ext uri="{909E8E84-426E-40DD-AFC4-6F175D3DCCD1}">
              <a14:hiddenFill xmlns:a14="http://schemas.microsoft.com/office/drawing/2010/main">
                <a:solidFill>
                  <a:srgbClr val="FFFFFF"/>
                </a:solidFill>
              </a14:hiddenFill>
            </a:ext>
          </a:extLst>
        </p:spPr>
      </p:pic>
      <p:sp>
        <p:nvSpPr>
          <p:cNvPr id="21" name="Bocadillo: ovalado 20" descr="Tanta tarea...&#10;&#10;&#10;&#10;&#10;">
            <a:extLst>
              <a:ext uri="{FF2B5EF4-FFF2-40B4-BE49-F238E27FC236}">
                <a16:creationId xmlns:a16="http://schemas.microsoft.com/office/drawing/2014/main" id="{165E1A8C-4114-6B1E-8C9D-86CBAF56E073}"/>
              </a:ext>
            </a:extLst>
          </p:cNvPr>
          <p:cNvSpPr/>
          <p:nvPr/>
        </p:nvSpPr>
        <p:spPr>
          <a:xfrm flipH="1">
            <a:off x="14630400" y="3998374"/>
            <a:ext cx="3200400" cy="1944163"/>
          </a:xfrm>
          <a:prstGeom prst="wedgeEllipseCallout">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3" name="CuadroTexto 22">
            <a:extLst>
              <a:ext uri="{FF2B5EF4-FFF2-40B4-BE49-F238E27FC236}">
                <a16:creationId xmlns:a16="http://schemas.microsoft.com/office/drawing/2014/main" id="{E1321E1A-4762-818D-BDDA-0DAEBEC5092E}"/>
              </a:ext>
            </a:extLst>
          </p:cNvPr>
          <p:cNvSpPr txBox="1"/>
          <p:nvPr/>
        </p:nvSpPr>
        <p:spPr>
          <a:xfrm>
            <a:off x="15618452" y="4525767"/>
            <a:ext cx="2669548" cy="830997"/>
          </a:xfrm>
          <a:prstGeom prst="rect">
            <a:avLst/>
          </a:prstGeom>
          <a:noFill/>
        </p:spPr>
        <p:txBody>
          <a:bodyPr wrap="square" rtlCol="0">
            <a:spAutoFit/>
          </a:bodyPr>
          <a:lstStyle/>
          <a:p>
            <a:pPr algn="just"/>
            <a:r>
              <a:rPr lang="es-ES" sz="2400" dirty="0">
                <a:latin typeface="Arial Black" panose="020B0A04020102020204" pitchFamily="34" charset="0"/>
              </a:rPr>
              <a:t> Tanta </a:t>
            </a:r>
          </a:p>
          <a:p>
            <a:pPr algn="just"/>
            <a:r>
              <a:rPr lang="es-ES" sz="2400" dirty="0">
                <a:latin typeface="Arial Black" panose="020B0A04020102020204" pitchFamily="34" charset="0"/>
              </a:rPr>
              <a:t> tarea...</a:t>
            </a:r>
          </a:p>
        </p:txBody>
      </p:sp>
      <p:pic>
        <p:nvPicPr>
          <p:cNvPr id="3" name="Imagen 2">
            <a:extLst>
              <a:ext uri="{FF2B5EF4-FFF2-40B4-BE49-F238E27FC236}">
                <a16:creationId xmlns:a16="http://schemas.microsoft.com/office/drawing/2014/main" id="{9E190964-5100-6E61-C773-F1DB9706F898}"/>
              </a:ext>
            </a:extLst>
          </p:cNvPr>
          <p:cNvPicPr>
            <a:picLocks noChangeAspect="1"/>
          </p:cNvPicPr>
          <p:nvPr/>
        </p:nvPicPr>
        <p:blipFill>
          <a:blip r:embed="rId6"/>
          <a:stretch>
            <a:fillRect/>
          </a:stretch>
        </p:blipFill>
        <p:spPr>
          <a:xfrm>
            <a:off x="3109072" y="1610758"/>
            <a:ext cx="11295276" cy="8142770"/>
          </a:xfrm>
          <a:prstGeom prst="rect">
            <a:avLst/>
          </a:prstGeom>
          <a:effectLst>
            <a:glow rad="228600">
              <a:schemeClr val="accent1">
                <a:satMod val="175000"/>
                <a:alpha val="40000"/>
              </a:schemeClr>
            </a:glow>
          </a:effectLst>
        </p:spPr>
      </p:pic>
      <p:pic>
        <p:nvPicPr>
          <p:cNvPr id="9" name="Picture 2">
            <a:extLst>
              <a:ext uri="{FF2B5EF4-FFF2-40B4-BE49-F238E27FC236}">
                <a16:creationId xmlns:a16="http://schemas.microsoft.com/office/drawing/2014/main" id="{9D6240F5-21C5-9E61-327A-9146D4EDE3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530" y="282414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D071F45-664C-417B-1AB1-BD96B84B2C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2720" y="79978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624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04800" y="314035"/>
            <a:ext cx="2655862" cy="505365"/>
          </a:xfrm>
          <a:prstGeom prst="rect">
            <a:avLst/>
          </a:prstGeom>
        </p:spPr>
      </p:pic>
      <p:sp>
        <p:nvSpPr>
          <p:cNvPr id="11" name="TextBox 11"/>
          <p:cNvSpPr txBox="1"/>
          <p:nvPr/>
        </p:nvSpPr>
        <p:spPr>
          <a:xfrm>
            <a:off x="5105400" y="170870"/>
            <a:ext cx="7655501" cy="798295"/>
          </a:xfrm>
          <a:prstGeom prst="rect">
            <a:avLst/>
          </a:prstGeom>
        </p:spPr>
        <p:txBody>
          <a:bodyPr lIns="0" tIns="0" rIns="0" bIns="0" rtlCol="0" anchor="t">
            <a:spAutoFit/>
          </a:bodyPr>
          <a:lstStyle/>
          <a:p>
            <a:pPr algn="ctr">
              <a:lnSpc>
                <a:spcPts val="8310"/>
              </a:lnSpc>
            </a:pPr>
            <a:r>
              <a:rPr lang="es-HN" sz="5936" dirty="0">
                <a:solidFill>
                  <a:srgbClr val="92DCEF"/>
                </a:solidFill>
                <a:latin typeface="Mokoto"/>
              </a:rPr>
              <a:t>RESULTADO</a:t>
            </a:r>
          </a:p>
        </p:txBody>
      </p:sp>
      <p:pic>
        <p:nvPicPr>
          <p:cNvPr id="2" name="Picture 4">
            <a:extLst>
              <a:ext uri="{FF2B5EF4-FFF2-40B4-BE49-F238E27FC236}">
                <a16:creationId xmlns:a16="http://schemas.microsoft.com/office/drawing/2014/main" id="{0FA8B469-5FA6-9297-E810-3564533A2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89" r="-1" b="-3972"/>
          <a:stretch/>
        </p:blipFill>
        <p:spPr bwMode="auto">
          <a:xfrm>
            <a:off x="13646820" y="3543300"/>
            <a:ext cx="4668889" cy="705876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C9EABAC-7AB1-B49D-A729-ACE845E3C43B}"/>
              </a:ext>
            </a:extLst>
          </p:cNvPr>
          <p:cNvPicPr>
            <a:picLocks noChangeAspect="1"/>
          </p:cNvPicPr>
          <p:nvPr/>
        </p:nvPicPr>
        <p:blipFill>
          <a:blip r:embed="rId5"/>
          <a:stretch>
            <a:fillRect/>
          </a:stretch>
        </p:blipFill>
        <p:spPr>
          <a:xfrm>
            <a:off x="6037621" y="1298035"/>
            <a:ext cx="7609199" cy="4018608"/>
          </a:xfrm>
          <a:prstGeom prst="rect">
            <a:avLst/>
          </a:prstGeom>
          <a:effectLst>
            <a:glow rad="228600">
              <a:schemeClr val="accent3">
                <a:satMod val="175000"/>
                <a:alpha val="40000"/>
              </a:schemeClr>
            </a:glow>
          </a:effectLst>
        </p:spPr>
      </p:pic>
      <p:pic>
        <p:nvPicPr>
          <p:cNvPr id="9" name="Imagen 8">
            <a:extLst>
              <a:ext uri="{FF2B5EF4-FFF2-40B4-BE49-F238E27FC236}">
                <a16:creationId xmlns:a16="http://schemas.microsoft.com/office/drawing/2014/main" id="{C2D96452-4414-EA17-5AD6-843EF48735B8}"/>
              </a:ext>
            </a:extLst>
          </p:cNvPr>
          <p:cNvPicPr>
            <a:picLocks noChangeAspect="1"/>
          </p:cNvPicPr>
          <p:nvPr/>
        </p:nvPicPr>
        <p:blipFill>
          <a:blip r:embed="rId6"/>
          <a:stretch>
            <a:fillRect/>
          </a:stretch>
        </p:blipFill>
        <p:spPr>
          <a:xfrm>
            <a:off x="533400" y="5645514"/>
            <a:ext cx="7655501" cy="4018608"/>
          </a:xfrm>
          <a:prstGeom prst="rect">
            <a:avLst/>
          </a:prstGeom>
          <a:effectLst>
            <a:glow rad="228600">
              <a:schemeClr val="accent2">
                <a:satMod val="175000"/>
                <a:alpha val="40000"/>
              </a:schemeClr>
            </a:glow>
          </a:effectLst>
        </p:spPr>
      </p:pic>
      <p:pic>
        <p:nvPicPr>
          <p:cNvPr id="13" name="Picture 6">
            <a:extLst>
              <a:ext uri="{FF2B5EF4-FFF2-40B4-BE49-F238E27FC236}">
                <a16:creationId xmlns:a16="http://schemas.microsoft.com/office/drawing/2014/main" id="{EED1D508-B6D7-2919-CE2D-2D7DF92192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1453" y="819400"/>
            <a:ext cx="4182770" cy="4114800"/>
          </a:xfrm>
          <a:prstGeom prst="rect">
            <a:avLst/>
          </a:prstGeom>
        </p:spPr>
      </p:pic>
      <p:pic>
        <p:nvPicPr>
          <p:cNvPr id="15" name="Picture 2">
            <a:extLst>
              <a:ext uri="{FF2B5EF4-FFF2-40B4-BE49-F238E27FC236}">
                <a16:creationId xmlns:a16="http://schemas.microsoft.com/office/drawing/2014/main" id="{6F874768-831D-DDD5-3B7B-5DB015C9CC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3649" y="19243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3B2C4ACC-1366-459C-0337-25136F1622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9800" y="6436491"/>
            <a:ext cx="3251876" cy="325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38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04800" y="314035"/>
            <a:ext cx="2655862" cy="505365"/>
          </a:xfrm>
          <a:prstGeom prst="rect">
            <a:avLst/>
          </a:prstGeom>
        </p:spPr>
      </p:pic>
      <p:sp>
        <p:nvSpPr>
          <p:cNvPr id="11" name="TextBox 11"/>
          <p:cNvSpPr txBox="1"/>
          <p:nvPr/>
        </p:nvSpPr>
        <p:spPr>
          <a:xfrm>
            <a:off x="5105400" y="170870"/>
            <a:ext cx="7655501" cy="798295"/>
          </a:xfrm>
          <a:prstGeom prst="rect">
            <a:avLst/>
          </a:prstGeom>
        </p:spPr>
        <p:txBody>
          <a:bodyPr lIns="0" tIns="0" rIns="0" bIns="0" rtlCol="0" anchor="t">
            <a:spAutoFit/>
          </a:bodyPr>
          <a:lstStyle/>
          <a:p>
            <a:pPr algn="ctr">
              <a:lnSpc>
                <a:spcPts val="8310"/>
              </a:lnSpc>
            </a:pPr>
            <a:r>
              <a:rPr lang="es-HN" sz="5936" dirty="0">
                <a:solidFill>
                  <a:srgbClr val="92DCEF"/>
                </a:solidFill>
                <a:latin typeface="Mokoto"/>
              </a:rPr>
              <a:t>RESULTADO</a:t>
            </a:r>
          </a:p>
        </p:txBody>
      </p:sp>
      <p:pic>
        <p:nvPicPr>
          <p:cNvPr id="2" name="Picture 4">
            <a:extLst>
              <a:ext uri="{FF2B5EF4-FFF2-40B4-BE49-F238E27FC236}">
                <a16:creationId xmlns:a16="http://schemas.microsoft.com/office/drawing/2014/main" id="{0FA8B469-5FA6-9297-E810-3564533A2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89" r="-1" b="-3972"/>
          <a:stretch/>
        </p:blipFill>
        <p:spPr bwMode="auto">
          <a:xfrm>
            <a:off x="13646820" y="3543300"/>
            <a:ext cx="4668889" cy="705876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593183C-441E-1BB6-AD44-C8C0FCA5651B}"/>
              </a:ext>
            </a:extLst>
          </p:cNvPr>
          <p:cNvPicPr>
            <a:picLocks noChangeAspect="1"/>
          </p:cNvPicPr>
          <p:nvPr/>
        </p:nvPicPr>
        <p:blipFill>
          <a:blip r:embed="rId5"/>
          <a:stretch>
            <a:fillRect/>
          </a:stretch>
        </p:blipFill>
        <p:spPr>
          <a:xfrm>
            <a:off x="474580" y="1606798"/>
            <a:ext cx="6763637" cy="4800600"/>
          </a:xfrm>
          <a:prstGeom prst="rect">
            <a:avLst/>
          </a:prstGeom>
          <a:effectLst>
            <a:glow rad="228600">
              <a:schemeClr val="accent1">
                <a:satMod val="175000"/>
                <a:alpha val="40000"/>
              </a:schemeClr>
            </a:glow>
          </a:effectLst>
        </p:spPr>
      </p:pic>
      <p:pic>
        <p:nvPicPr>
          <p:cNvPr id="8" name="Imagen 7">
            <a:extLst>
              <a:ext uri="{FF2B5EF4-FFF2-40B4-BE49-F238E27FC236}">
                <a16:creationId xmlns:a16="http://schemas.microsoft.com/office/drawing/2014/main" id="{8013A5A8-7039-7D4F-B53F-D98990C22C25}"/>
              </a:ext>
            </a:extLst>
          </p:cNvPr>
          <p:cNvPicPr>
            <a:picLocks noChangeAspect="1"/>
          </p:cNvPicPr>
          <p:nvPr/>
        </p:nvPicPr>
        <p:blipFill>
          <a:blip r:embed="rId6"/>
          <a:stretch>
            <a:fillRect/>
          </a:stretch>
        </p:blipFill>
        <p:spPr>
          <a:xfrm>
            <a:off x="7579395" y="1492498"/>
            <a:ext cx="6067425" cy="5029200"/>
          </a:xfrm>
          <a:prstGeom prst="rect">
            <a:avLst/>
          </a:prstGeom>
          <a:effectLst>
            <a:glow rad="228600">
              <a:schemeClr val="accent1">
                <a:satMod val="175000"/>
                <a:alpha val="40000"/>
              </a:schemeClr>
            </a:glow>
          </a:effectLst>
        </p:spPr>
      </p:pic>
      <p:pic>
        <p:nvPicPr>
          <p:cNvPr id="12" name="Imagen 11">
            <a:extLst>
              <a:ext uri="{FF2B5EF4-FFF2-40B4-BE49-F238E27FC236}">
                <a16:creationId xmlns:a16="http://schemas.microsoft.com/office/drawing/2014/main" id="{E16C7681-5EF9-FF88-6741-6921F8354E8F}"/>
              </a:ext>
            </a:extLst>
          </p:cNvPr>
          <p:cNvPicPr>
            <a:picLocks noChangeAspect="1"/>
          </p:cNvPicPr>
          <p:nvPr/>
        </p:nvPicPr>
        <p:blipFill>
          <a:blip r:embed="rId7"/>
          <a:stretch>
            <a:fillRect/>
          </a:stretch>
        </p:blipFill>
        <p:spPr>
          <a:xfrm>
            <a:off x="3329080" y="7567386"/>
            <a:ext cx="7277100" cy="2028825"/>
          </a:xfrm>
          <a:prstGeom prst="rect">
            <a:avLst/>
          </a:prstGeom>
          <a:effectLst>
            <a:glow rad="228600">
              <a:schemeClr val="accent1">
                <a:satMod val="175000"/>
                <a:alpha val="40000"/>
              </a:schemeClr>
            </a:glow>
          </a:effectLst>
        </p:spPr>
      </p:pic>
      <p:pic>
        <p:nvPicPr>
          <p:cNvPr id="15" name="Picture 2">
            <a:extLst>
              <a:ext uri="{FF2B5EF4-FFF2-40B4-BE49-F238E27FC236}">
                <a16:creationId xmlns:a16="http://schemas.microsoft.com/office/drawing/2014/main" id="{05EB3775-44E9-53ED-7911-CC918875F9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81153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3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04800" y="314035"/>
            <a:ext cx="2655862" cy="505365"/>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21615" y="-1102387"/>
            <a:ext cx="4130289" cy="4114800"/>
          </a:xfrm>
          <a:prstGeom prst="rect">
            <a:avLst/>
          </a:prstGeom>
        </p:spPr>
      </p:pic>
      <p:sp>
        <p:nvSpPr>
          <p:cNvPr id="11" name="TextBox 11"/>
          <p:cNvSpPr txBox="1"/>
          <p:nvPr/>
        </p:nvSpPr>
        <p:spPr>
          <a:xfrm>
            <a:off x="5316249" y="484510"/>
            <a:ext cx="7655501" cy="798295"/>
          </a:xfrm>
          <a:prstGeom prst="rect">
            <a:avLst/>
          </a:prstGeom>
        </p:spPr>
        <p:txBody>
          <a:bodyPr lIns="0" tIns="0" rIns="0" bIns="0" rtlCol="0" anchor="t">
            <a:spAutoFit/>
          </a:bodyPr>
          <a:lstStyle/>
          <a:p>
            <a:pPr algn="ctr">
              <a:lnSpc>
                <a:spcPts val="8310"/>
              </a:lnSpc>
            </a:pPr>
            <a:r>
              <a:rPr lang="es-HN" sz="5936" dirty="0">
                <a:solidFill>
                  <a:srgbClr val="92DCEF"/>
                </a:solidFill>
                <a:latin typeface="Mokoto"/>
              </a:rPr>
              <a:t>CONCLUSION</a:t>
            </a:r>
          </a:p>
        </p:txBody>
      </p:sp>
      <p:pic>
        <p:nvPicPr>
          <p:cNvPr id="20" name="Picture 2">
            <a:extLst>
              <a:ext uri="{FF2B5EF4-FFF2-40B4-BE49-F238E27FC236}">
                <a16:creationId xmlns:a16="http://schemas.microsoft.com/office/drawing/2014/main" id="{236E4A8C-9104-D45C-FFFC-13D2D824E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934200"/>
            <a:ext cx="3397652" cy="52788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3EFEB6EB-F470-3E92-0F68-EA6BC6CE0B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4000" y="566717"/>
            <a:ext cx="4130289" cy="4114800"/>
          </a:xfrm>
          <a:prstGeom prst="rect">
            <a:avLst/>
          </a:prstGeom>
        </p:spPr>
      </p:pic>
      <p:pic>
        <p:nvPicPr>
          <p:cNvPr id="2" name="Picture 4">
            <a:extLst>
              <a:ext uri="{FF2B5EF4-FFF2-40B4-BE49-F238E27FC236}">
                <a16:creationId xmlns:a16="http://schemas.microsoft.com/office/drawing/2014/main" id="{6E505362-CA00-8BF2-C253-9CE3963E2EB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289" r="-1" b="-3972"/>
          <a:stretch/>
        </p:blipFill>
        <p:spPr bwMode="auto">
          <a:xfrm>
            <a:off x="13646820" y="3543300"/>
            <a:ext cx="4668889" cy="7058765"/>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98642605-973C-2C93-D714-C6D72ABCBC9E}"/>
              </a:ext>
            </a:extLst>
          </p:cNvPr>
          <p:cNvSpPr txBox="1">
            <a:spLocks/>
          </p:cNvSpPr>
          <p:nvPr/>
        </p:nvSpPr>
        <p:spPr>
          <a:xfrm>
            <a:off x="4191001" y="2400300"/>
            <a:ext cx="10730614" cy="352165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HN" sz="3600" dirty="0">
                <a:solidFill>
                  <a:schemeClr val="bg1"/>
                </a:solidFill>
                <a:latin typeface="BankGothic Md BT" panose="020B0807020203060204" pitchFamily="34" charset="0"/>
              </a:rPr>
              <a:t>En este tema nuestros objetivos fueron:</a:t>
            </a:r>
          </a:p>
          <a:p>
            <a:pPr marL="0" indent="0">
              <a:buNone/>
            </a:pPr>
            <a:endParaRPr lang="es-HN" sz="3600" dirty="0">
              <a:solidFill>
                <a:schemeClr val="bg1"/>
              </a:solidFill>
              <a:latin typeface="BankGothic Md BT" panose="020B0807020203060204" pitchFamily="34" charset="0"/>
            </a:endParaRPr>
          </a:p>
          <a:p>
            <a:pPr marL="0" indent="0">
              <a:buNone/>
            </a:pPr>
            <a:r>
              <a:rPr lang="es-HN" sz="3600" dirty="0">
                <a:solidFill>
                  <a:schemeClr val="bg1"/>
                </a:solidFill>
                <a:latin typeface="BankGothic Md BT" panose="020B0807020203060204" pitchFamily="34" charset="0"/>
              </a:rPr>
              <a:t> </a:t>
            </a:r>
            <a:r>
              <a:rPr lang="es-ES" sz="3600" dirty="0">
                <a:solidFill>
                  <a:schemeClr val="bg1"/>
                </a:solidFill>
                <a:latin typeface="BankGothic Md BT" panose="020B0807020203060204" pitchFamily="34" charset="0"/>
              </a:rPr>
              <a:t>1. Manejo de Clases en JAVA, </a:t>
            </a:r>
          </a:p>
          <a:p>
            <a:pPr marL="0" indent="0">
              <a:buNone/>
            </a:pPr>
            <a:r>
              <a:rPr lang="es-ES" sz="3600" dirty="0">
                <a:solidFill>
                  <a:schemeClr val="bg1"/>
                </a:solidFill>
                <a:latin typeface="BankGothic Md BT" panose="020B0807020203060204" pitchFamily="34" charset="0"/>
              </a:rPr>
              <a:t>2. Manejo del paradigma POO. </a:t>
            </a:r>
          </a:p>
          <a:p>
            <a:pPr marL="0" indent="0">
              <a:buNone/>
            </a:pPr>
            <a:r>
              <a:rPr lang="es-ES" sz="3600" dirty="0">
                <a:solidFill>
                  <a:schemeClr val="bg1"/>
                </a:solidFill>
                <a:latin typeface="BankGothic Md BT" panose="020B0807020203060204" pitchFamily="34" charset="0"/>
              </a:rPr>
              <a:t>3. Manejo de estructuras ARRAY.</a:t>
            </a:r>
          </a:p>
          <a:p>
            <a:pPr marL="0" indent="0">
              <a:buNone/>
            </a:pPr>
            <a:endParaRPr lang="es-ES" sz="3600" dirty="0">
              <a:solidFill>
                <a:schemeClr val="bg1"/>
              </a:solidFill>
              <a:latin typeface="BankGothic Md BT" panose="020B0807020203060204" pitchFamily="34" charset="0"/>
            </a:endParaRPr>
          </a:p>
          <a:p>
            <a:pPr marL="0" indent="0">
              <a:buNone/>
            </a:pPr>
            <a:r>
              <a:rPr lang="es-ES" sz="3600" dirty="0">
                <a:solidFill>
                  <a:schemeClr val="bg1"/>
                </a:solidFill>
                <a:latin typeface="BankGothic Md BT" panose="020B0807020203060204" pitchFamily="34" charset="0"/>
              </a:rPr>
              <a:t>Se concluyo que alcanzamos exitosamente con los objetivos</a:t>
            </a:r>
          </a:p>
          <a:p>
            <a:pPr marL="0" indent="0">
              <a:buNone/>
            </a:pPr>
            <a:r>
              <a:rPr lang="es-ES" sz="3600" dirty="0">
                <a:solidFill>
                  <a:schemeClr val="bg1"/>
                </a:solidFill>
                <a:latin typeface="BankGothic Md BT" panose="020B0807020203060204" pitchFamily="34" charset="0"/>
              </a:rPr>
              <a:t>Pudiendo alcanzar nuevos temas y aprendes mas cada día</a:t>
            </a:r>
            <a:r>
              <a:rPr lang="es-ES" sz="3600" dirty="0">
                <a:solidFill>
                  <a:schemeClr val="bg1"/>
                </a:solidFill>
                <a:latin typeface="Arial Narrow" panose="020B0606020202030204" pitchFamily="34" charset="0"/>
              </a:rPr>
              <a:t>.</a:t>
            </a:r>
          </a:p>
          <a:p>
            <a:endParaRPr lang="es-ES"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938773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5001619" y="6685712"/>
            <a:ext cx="3286381" cy="386691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10805" y="4016039"/>
            <a:ext cx="4272443" cy="524226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91385" y="2573058"/>
            <a:ext cx="4182770" cy="4114800"/>
          </a:xfrm>
          <a:prstGeom prst="rect">
            <a:avLst/>
          </a:prstGeom>
        </p:spPr>
      </p:pic>
      <p:sp>
        <p:nvSpPr>
          <p:cNvPr id="7" name="TextBox 7"/>
          <p:cNvSpPr txBox="1"/>
          <p:nvPr/>
        </p:nvSpPr>
        <p:spPr>
          <a:xfrm>
            <a:off x="2996175" y="4630458"/>
            <a:ext cx="6187938" cy="1019510"/>
          </a:xfrm>
          <a:prstGeom prst="rect">
            <a:avLst/>
          </a:prstGeom>
        </p:spPr>
        <p:txBody>
          <a:bodyPr lIns="0" tIns="0" rIns="0" bIns="0" rtlCol="0" anchor="t">
            <a:spAutoFit/>
          </a:bodyPr>
          <a:lstStyle/>
          <a:p>
            <a:pPr>
              <a:lnSpc>
                <a:spcPts val="10635"/>
              </a:lnSpc>
            </a:pPr>
            <a:r>
              <a:rPr lang="en-US" sz="7596" dirty="0">
                <a:solidFill>
                  <a:srgbClr val="92DCEF"/>
                </a:solidFill>
                <a:latin typeface="Mokoto"/>
              </a:rPr>
              <a:t>Gracias</a:t>
            </a:r>
          </a:p>
        </p:txBody>
      </p:sp>
      <p:pic>
        <p:nvPicPr>
          <p:cNvPr id="8" name="Picture 8"/>
          <p:cNvPicPr>
            <a:picLocks noChangeAspect="1"/>
          </p:cNvPicPr>
          <p:nvPr/>
        </p:nvPicPr>
        <p:blipFill>
          <a:blip r:embed="rId2"/>
          <a:srcRect/>
          <a:stretch>
            <a:fillRect/>
          </a:stretch>
        </p:blipFill>
        <p:spPr>
          <a:xfrm>
            <a:off x="15001619" y="-711833"/>
            <a:ext cx="3286381" cy="3866910"/>
          </a:xfrm>
          <a:prstGeom prst="rect">
            <a:avLst/>
          </a:prstGeom>
        </p:spPr>
      </p:pic>
      <p:pic>
        <p:nvPicPr>
          <p:cNvPr id="14" name="Picture 2">
            <a:extLst>
              <a:ext uri="{FF2B5EF4-FFF2-40B4-BE49-F238E27FC236}">
                <a16:creationId xmlns:a16="http://schemas.microsoft.com/office/drawing/2014/main" id="{4AB21D55-169F-D5DB-EC18-6BB3620426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77189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2FF2EA5A-DF06-77C9-BF42-E55AB6B33E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81153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9B407BA-BDED-51F8-83ED-C3D9C98B03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41220" y="190500"/>
            <a:ext cx="4811611" cy="62121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C4484EDB-970C-B65A-FEDA-9F02CC8D0D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58600" y="876300"/>
            <a:ext cx="1483275" cy="1483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265" y="2166071"/>
            <a:ext cx="7315200" cy="131673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12961129" y="8599932"/>
            <a:ext cx="7315200" cy="1316736"/>
          </a:xfrm>
          <a:prstGeom prst="rect">
            <a:avLst/>
          </a:prstGeom>
        </p:spPr>
      </p:pic>
      <p:grpSp>
        <p:nvGrpSpPr>
          <p:cNvPr id="5" name="Group 5"/>
          <p:cNvGrpSpPr/>
          <p:nvPr/>
        </p:nvGrpSpPr>
        <p:grpSpPr>
          <a:xfrm>
            <a:off x="2330005" y="3021369"/>
            <a:ext cx="5553819" cy="2134690"/>
            <a:chOff x="0" y="0"/>
            <a:chExt cx="1462734" cy="562223"/>
          </a:xfrm>
        </p:grpSpPr>
        <p:sp>
          <p:nvSpPr>
            <p:cNvPr id="6" name="Freeform 6"/>
            <p:cNvSpPr/>
            <p:nvPr/>
          </p:nvSpPr>
          <p:spPr>
            <a:xfrm>
              <a:off x="0" y="0"/>
              <a:ext cx="1462734" cy="562223"/>
            </a:xfrm>
            <a:custGeom>
              <a:avLst/>
              <a:gdLst/>
              <a:ahLst/>
              <a:cxnLst/>
              <a:rect l="l" t="t" r="r" b="b"/>
              <a:pathLst>
                <a:path w="1462734" h="562223">
                  <a:moveTo>
                    <a:pt x="27880" y="0"/>
                  </a:moveTo>
                  <a:lnTo>
                    <a:pt x="1434854" y="0"/>
                  </a:lnTo>
                  <a:cubicBezTo>
                    <a:pt x="1450252" y="0"/>
                    <a:pt x="1462734" y="12482"/>
                    <a:pt x="1462734" y="27880"/>
                  </a:cubicBezTo>
                  <a:lnTo>
                    <a:pt x="1462734" y="534343"/>
                  </a:lnTo>
                  <a:cubicBezTo>
                    <a:pt x="1462734" y="541738"/>
                    <a:pt x="1459797" y="548829"/>
                    <a:pt x="1454568" y="554057"/>
                  </a:cubicBezTo>
                  <a:cubicBezTo>
                    <a:pt x="1449340" y="559286"/>
                    <a:pt x="1442249" y="562223"/>
                    <a:pt x="1434854" y="562223"/>
                  </a:cubicBezTo>
                  <a:lnTo>
                    <a:pt x="27880" y="562223"/>
                  </a:lnTo>
                  <a:cubicBezTo>
                    <a:pt x="12482" y="562223"/>
                    <a:pt x="0" y="549741"/>
                    <a:pt x="0" y="534343"/>
                  </a:cubicBezTo>
                  <a:lnTo>
                    <a:pt x="0" y="27880"/>
                  </a:lnTo>
                  <a:cubicBezTo>
                    <a:pt x="0" y="12482"/>
                    <a:pt x="12482" y="0"/>
                    <a:pt x="27880" y="0"/>
                  </a:cubicBezTo>
                  <a:close/>
                </a:path>
              </a:pathLst>
            </a:custGeom>
            <a:solidFill>
              <a:srgbClr val="00D0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lang="es-HN"/>
            </a:p>
          </p:txBody>
        </p:sp>
      </p:grpSp>
      <p:sp>
        <p:nvSpPr>
          <p:cNvPr id="8" name="TextBox 8"/>
          <p:cNvSpPr txBox="1"/>
          <p:nvPr/>
        </p:nvSpPr>
        <p:spPr>
          <a:xfrm>
            <a:off x="3514088" y="896298"/>
            <a:ext cx="10991624" cy="798295"/>
          </a:xfrm>
          <a:prstGeom prst="rect">
            <a:avLst/>
          </a:prstGeom>
        </p:spPr>
        <p:txBody>
          <a:bodyPr lIns="0" tIns="0" rIns="0" bIns="0" rtlCol="0" anchor="t">
            <a:spAutoFit/>
          </a:bodyPr>
          <a:lstStyle/>
          <a:p>
            <a:pPr algn="ctr">
              <a:lnSpc>
                <a:spcPts val="8310"/>
              </a:lnSpc>
            </a:pPr>
            <a:r>
              <a:rPr lang="es-HN" sz="5936" dirty="0">
                <a:solidFill>
                  <a:srgbClr val="92DCEF"/>
                </a:solidFill>
                <a:latin typeface="Mokoto"/>
              </a:rPr>
              <a:t>índice</a:t>
            </a:r>
          </a:p>
        </p:txBody>
      </p:sp>
      <p:grpSp>
        <p:nvGrpSpPr>
          <p:cNvPr id="9" name="Group 9"/>
          <p:cNvGrpSpPr/>
          <p:nvPr/>
        </p:nvGrpSpPr>
        <p:grpSpPr>
          <a:xfrm>
            <a:off x="5923800" y="6563442"/>
            <a:ext cx="5553819" cy="2134690"/>
            <a:chOff x="0" y="0"/>
            <a:chExt cx="1462734" cy="562223"/>
          </a:xfrm>
        </p:grpSpPr>
        <p:sp>
          <p:nvSpPr>
            <p:cNvPr id="10" name="Freeform 10"/>
            <p:cNvSpPr/>
            <p:nvPr/>
          </p:nvSpPr>
          <p:spPr>
            <a:xfrm>
              <a:off x="0" y="0"/>
              <a:ext cx="1462734" cy="562223"/>
            </a:xfrm>
            <a:custGeom>
              <a:avLst/>
              <a:gdLst/>
              <a:ahLst/>
              <a:cxnLst/>
              <a:rect l="l" t="t" r="r" b="b"/>
              <a:pathLst>
                <a:path w="1462734" h="562223">
                  <a:moveTo>
                    <a:pt x="27880" y="0"/>
                  </a:moveTo>
                  <a:lnTo>
                    <a:pt x="1434854" y="0"/>
                  </a:lnTo>
                  <a:cubicBezTo>
                    <a:pt x="1450252" y="0"/>
                    <a:pt x="1462734" y="12482"/>
                    <a:pt x="1462734" y="27880"/>
                  </a:cubicBezTo>
                  <a:lnTo>
                    <a:pt x="1462734" y="534343"/>
                  </a:lnTo>
                  <a:cubicBezTo>
                    <a:pt x="1462734" y="541738"/>
                    <a:pt x="1459797" y="548829"/>
                    <a:pt x="1454568" y="554057"/>
                  </a:cubicBezTo>
                  <a:cubicBezTo>
                    <a:pt x="1449340" y="559286"/>
                    <a:pt x="1442249" y="562223"/>
                    <a:pt x="1434854" y="562223"/>
                  </a:cubicBezTo>
                  <a:lnTo>
                    <a:pt x="27880" y="562223"/>
                  </a:lnTo>
                  <a:cubicBezTo>
                    <a:pt x="12482" y="562223"/>
                    <a:pt x="0" y="549741"/>
                    <a:pt x="0" y="534343"/>
                  </a:cubicBezTo>
                  <a:lnTo>
                    <a:pt x="0" y="27880"/>
                  </a:lnTo>
                  <a:cubicBezTo>
                    <a:pt x="0" y="12482"/>
                    <a:pt x="12482" y="0"/>
                    <a:pt x="27880" y="0"/>
                  </a:cubicBezTo>
                  <a:close/>
                </a:path>
              </a:pathLst>
            </a:custGeom>
            <a:solidFill>
              <a:srgbClr val="00D0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lang="es-HN"/>
            </a:p>
          </p:txBody>
        </p:sp>
      </p:grpSp>
      <p:sp>
        <p:nvSpPr>
          <p:cNvPr id="15" name="TextBox 15"/>
          <p:cNvSpPr txBox="1"/>
          <p:nvPr/>
        </p:nvSpPr>
        <p:spPr>
          <a:xfrm>
            <a:off x="2745900" y="3523498"/>
            <a:ext cx="1120750" cy="798295"/>
          </a:xfrm>
          <a:prstGeom prst="rect">
            <a:avLst/>
          </a:prstGeom>
        </p:spPr>
        <p:txBody>
          <a:bodyPr lIns="0" tIns="0" rIns="0" bIns="0" rtlCol="0" anchor="t">
            <a:spAutoFit/>
          </a:bodyPr>
          <a:lstStyle/>
          <a:p>
            <a:pPr>
              <a:lnSpc>
                <a:spcPts val="8310"/>
              </a:lnSpc>
            </a:pPr>
            <a:r>
              <a:rPr lang="es-HN" sz="5936">
                <a:solidFill>
                  <a:srgbClr val="003845"/>
                </a:solidFill>
                <a:latin typeface="Mokoto"/>
              </a:rPr>
              <a:t>01</a:t>
            </a:r>
          </a:p>
        </p:txBody>
      </p:sp>
      <p:grpSp>
        <p:nvGrpSpPr>
          <p:cNvPr id="16" name="Group 16"/>
          <p:cNvGrpSpPr/>
          <p:nvPr/>
        </p:nvGrpSpPr>
        <p:grpSpPr>
          <a:xfrm>
            <a:off x="9863917" y="2913372"/>
            <a:ext cx="5553819" cy="2134690"/>
            <a:chOff x="0" y="0"/>
            <a:chExt cx="1462734" cy="562223"/>
          </a:xfrm>
        </p:grpSpPr>
        <p:sp>
          <p:nvSpPr>
            <p:cNvPr id="17" name="Freeform 17"/>
            <p:cNvSpPr/>
            <p:nvPr/>
          </p:nvSpPr>
          <p:spPr>
            <a:xfrm>
              <a:off x="0" y="0"/>
              <a:ext cx="1462734" cy="562223"/>
            </a:xfrm>
            <a:custGeom>
              <a:avLst/>
              <a:gdLst/>
              <a:ahLst/>
              <a:cxnLst/>
              <a:rect l="l" t="t" r="r" b="b"/>
              <a:pathLst>
                <a:path w="1462734" h="562223">
                  <a:moveTo>
                    <a:pt x="27880" y="0"/>
                  </a:moveTo>
                  <a:lnTo>
                    <a:pt x="1434854" y="0"/>
                  </a:lnTo>
                  <a:cubicBezTo>
                    <a:pt x="1450252" y="0"/>
                    <a:pt x="1462734" y="12482"/>
                    <a:pt x="1462734" y="27880"/>
                  </a:cubicBezTo>
                  <a:lnTo>
                    <a:pt x="1462734" y="534343"/>
                  </a:lnTo>
                  <a:cubicBezTo>
                    <a:pt x="1462734" y="541738"/>
                    <a:pt x="1459797" y="548829"/>
                    <a:pt x="1454568" y="554057"/>
                  </a:cubicBezTo>
                  <a:cubicBezTo>
                    <a:pt x="1449340" y="559286"/>
                    <a:pt x="1442249" y="562223"/>
                    <a:pt x="1434854" y="562223"/>
                  </a:cubicBezTo>
                  <a:lnTo>
                    <a:pt x="27880" y="562223"/>
                  </a:lnTo>
                  <a:cubicBezTo>
                    <a:pt x="12482" y="562223"/>
                    <a:pt x="0" y="549741"/>
                    <a:pt x="0" y="534343"/>
                  </a:cubicBezTo>
                  <a:lnTo>
                    <a:pt x="0" y="27880"/>
                  </a:lnTo>
                  <a:cubicBezTo>
                    <a:pt x="0" y="12482"/>
                    <a:pt x="12482" y="0"/>
                    <a:pt x="27880" y="0"/>
                  </a:cubicBezTo>
                  <a:close/>
                </a:path>
              </a:pathLst>
            </a:custGeom>
            <a:solidFill>
              <a:srgbClr val="00D0FF"/>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lang="es-HN"/>
            </a:p>
          </p:txBody>
        </p:sp>
      </p:grpSp>
      <p:sp>
        <p:nvSpPr>
          <p:cNvPr id="19" name="TextBox 19"/>
          <p:cNvSpPr txBox="1"/>
          <p:nvPr/>
        </p:nvSpPr>
        <p:spPr>
          <a:xfrm>
            <a:off x="10303530" y="3552073"/>
            <a:ext cx="1626187" cy="798295"/>
          </a:xfrm>
          <a:prstGeom prst="rect">
            <a:avLst/>
          </a:prstGeom>
        </p:spPr>
        <p:txBody>
          <a:bodyPr lIns="0" tIns="0" rIns="0" bIns="0" rtlCol="0" anchor="t">
            <a:spAutoFit/>
          </a:bodyPr>
          <a:lstStyle/>
          <a:p>
            <a:pPr>
              <a:lnSpc>
                <a:spcPts val="8310"/>
              </a:lnSpc>
            </a:pPr>
            <a:r>
              <a:rPr lang="es-HN" sz="5936" dirty="0">
                <a:solidFill>
                  <a:srgbClr val="003845"/>
                </a:solidFill>
                <a:latin typeface="Mokoto"/>
              </a:rPr>
              <a:t>02</a:t>
            </a:r>
          </a:p>
        </p:txBody>
      </p:sp>
      <p:sp>
        <p:nvSpPr>
          <p:cNvPr id="20" name="TextBox 20"/>
          <p:cNvSpPr txBox="1"/>
          <p:nvPr/>
        </p:nvSpPr>
        <p:spPr>
          <a:xfrm>
            <a:off x="6010167" y="7108843"/>
            <a:ext cx="1566723" cy="798295"/>
          </a:xfrm>
          <a:prstGeom prst="rect">
            <a:avLst/>
          </a:prstGeom>
        </p:spPr>
        <p:txBody>
          <a:bodyPr lIns="0" tIns="0" rIns="0" bIns="0" rtlCol="0" anchor="t">
            <a:spAutoFit/>
          </a:bodyPr>
          <a:lstStyle/>
          <a:p>
            <a:pPr>
              <a:lnSpc>
                <a:spcPts val="8310"/>
              </a:lnSpc>
            </a:pPr>
            <a:r>
              <a:rPr lang="es-HN" sz="5936" dirty="0">
                <a:solidFill>
                  <a:srgbClr val="003845"/>
                </a:solidFill>
                <a:latin typeface="Mokoto"/>
              </a:rPr>
              <a:t>03</a:t>
            </a:r>
          </a:p>
        </p:txBody>
      </p:sp>
      <p:sp>
        <p:nvSpPr>
          <p:cNvPr id="22" name="TextBox 22"/>
          <p:cNvSpPr txBox="1"/>
          <p:nvPr/>
        </p:nvSpPr>
        <p:spPr>
          <a:xfrm>
            <a:off x="4402590" y="3391421"/>
            <a:ext cx="3953912" cy="1178592"/>
          </a:xfrm>
          <a:prstGeom prst="rect">
            <a:avLst/>
          </a:prstGeom>
        </p:spPr>
        <p:txBody>
          <a:bodyPr wrap="square" lIns="0" tIns="0" rIns="0" bIns="0" rtlCol="0" anchor="t">
            <a:spAutoFit/>
          </a:bodyPr>
          <a:lstStyle/>
          <a:p>
            <a:pPr>
              <a:lnSpc>
                <a:spcPts val="4759"/>
              </a:lnSpc>
            </a:pPr>
            <a:r>
              <a:rPr lang="es-HN" sz="3200" dirty="0">
                <a:solidFill>
                  <a:srgbClr val="003845"/>
                </a:solidFill>
                <a:latin typeface="Montserrat Semi-Bold Bold"/>
              </a:rPr>
              <a:t>MANEJO DE CONCEPTOS</a:t>
            </a:r>
          </a:p>
        </p:txBody>
      </p:sp>
      <p:sp>
        <p:nvSpPr>
          <p:cNvPr id="23" name="TextBox 23"/>
          <p:cNvSpPr txBox="1"/>
          <p:nvPr/>
        </p:nvSpPr>
        <p:spPr>
          <a:xfrm>
            <a:off x="7654525" y="7277420"/>
            <a:ext cx="3896177" cy="569387"/>
          </a:xfrm>
          <a:prstGeom prst="rect">
            <a:avLst/>
          </a:prstGeom>
        </p:spPr>
        <p:txBody>
          <a:bodyPr wrap="square" lIns="0" tIns="0" rIns="0" bIns="0" rtlCol="0" anchor="t">
            <a:spAutoFit/>
          </a:bodyPr>
          <a:lstStyle/>
          <a:p>
            <a:pPr>
              <a:lnSpc>
                <a:spcPts val="4759"/>
              </a:lnSpc>
            </a:pPr>
            <a:r>
              <a:rPr lang="es-HN" sz="3399" dirty="0">
                <a:solidFill>
                  <a:srgbClr val="003845"/>
                </a:solidFill>
                <a:latin typeface="Montserrat Semi-Bold Bold"/>
              </a:rPr>
              <a:t>CONCLUSIONES</a:t>
            </a:r>
          </a:p>
        </p:txBody>
      </p:sp>
      <p:sp>
        <p:nvSpPr>
          <p:cNvPr id="26" name="TextBox 26"/>
          <p:cNvSpPr txBox="1"/>
          <p:nvPr/>
        </p:nvSpPr>
        <p:spPr>
          <a:xfrm>
            <a:off x="12148450" y="3391421"/>
            <a:ext cx="3269286" cy="1184940"/>
          </a:xfrm>
          <a:prstGeom prst="rect">
            <a:avLst/>
          </a:prstGeom>
        </p:spPr>
        <p:txBody>
          <a:bodyPr lIns="0" tIns="0" rIns="0" bIns="0" rtlCol="0" anchor="t">
            <a:spAutoFit/>
          </a:bodyPr>
          <a:lstStyle/>
          <a:p>
            <a:pPr>
              <a:lnSpc>
                <a:spcPts val="4759"/>
              </a:lnSpc>
            </a:pPr>
            <a:r>
              <a:rPr lang="es-HN" sz="3399" dirty="0">
                <a:solidFill>
                  <a:srgbClr val="003845"/>
                </a:solidFill>
                <a:latin typeface="Montserrat Semi-Bold Bold"/>
              </a:rPr>
              <a:t>PARTE PRACTICA</a:t>
            </a:r>
          </a:p>
        </p:txBody>
      </p:sp>
      <p:pic>
        <p:nvPicPr>
          <p:cNvPr id="30" name="Picture 2">
            <a:extLst>
              <a:ext uri="{FF2B5EF4-FFF2-40B4-BE49-F238E27FC236}">
                <a16:creationId xmlns:a16="http://schemas.microsoft.com/office/drawing/2014/main" id="{9AFB2E03-6D8C-BDE3-BB59-BC32776E6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400" y="672133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664C2239-57CC-414A-4479-9827BDD38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3992" y="695463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A5365474-32CB-CB57-11EC-1BB71A7F1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203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67C4C6A-E974-67AE-9314-E62EF903C1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5018" y="16203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5001619" y="6685712"/>
            <a:ext cx="3286381" cy="386691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1648" y="5115876"/>
            <a:ext cx="3353562" cy="41148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35964" y="1692285"/>
            <a:ext cx="3449246" cy="48073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91385" y="3046697"/>
            <a:ext cx="4182770" cy="4114800"/>
          </a:xfrm>
          <a:prstGeom prst="rect">
            <a:avLst/>
          </a:prstGeom>
        </p:spPr>
      </p:pic>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00774" y="439988"/>
            <a:ext cx="721633" cy="1075059"/>
          </a:xfrm>
          <a:prstGeom prst="rect">
            <a:avLst/>
          </a:prstGeom>
        </p:spPr>
      </p:pic>
      <p:sp>
        <p:nvSpPr>
          <p:cNvPr id="9" name="TextBox 9"/>
          <p:cNvSpPr txBox="1"/>
          <p:nvPr/>
        </p:nvSpPr>
        <p:spPr>
          <a:xfrm>
            <a:off x="7403003" y="236516"/>
            <a:ext cx="7483302" cy="798295"/>
          </a:xfrm>
          <a:prstGeom prst="rect">
            <a:avLst/>
          </a:prstGeom>
        </p:spPr>
        <p:txBody>
          <a:bodyPr lIns="0" tIns="0" rIns="0" bIns="0" rtlCol="0" anchor="t">
            <a:spAutoFit/>
          </a:bodyPr>
          <a:lstStyle/>
          <a:p>
            <a:pPr>
              <a:lnSpc>
                <a:spcPts val="8310"/>
              </a:lnSpc>
            </a:pPr>
            <a:r>
              <a:rPr lang="es-HN" sz="4800" dirty="0">
                <a:solidFill>
                  <a:srgbClr val="FFC000"/>
                </a:solidFill>
                <a:latin typeface="Mokoto"/>
              </a:rPr>
              <a:t>INTRODUCCION</a:t>
            </a:r>
          </a:p>
        </p:txBody>
      </p:sp>
      <p:sp>
        <p:nvSpPr>
          <p:cNvPr id="11" name="TextBox 11"/>
          <p:cNvSpPr txBox="1"/>
          <p:nvPr/>
        </p:nvSpPr>
        <p:spPr>
          <a:xfrm>
            <a:off x="5456533" y="1281795"/>
            <a:ext cx="11026797" cy="8242000"/>
          </a:xfrm>
          <a:prstGeom prst="rect">
            <a:avLst/>
          </a:prstGeom>
        </p:spPr>
        <p:txBody>
          <a:bodyPr wrap="square" lIns="0" tIns="0" rIns="0" bIns="0" rtlCol="0" anchor="t">
            <a:spAutoFit/>
          </a:bodyPr>
          <a:lstStyle/>
          <a:p>
            <a:pPr>
              <a:lnSpc>
                <a:spcPts val="4262"/>
              </a:lnSpc>
            </a:pPr>
            <a:r>
              <a:rPr lang="es-ES" sz="3200" dirty="0">
                <a:solidFill>
                  <a:schemeClr val="bg1"/>
                </a:solidFill>
              </a:rPr>
              <a:t>Crear un sistema para gestionar todos los departamentos y provincias que tiene un país (Ejemplo Bolivia). Un país tiene departamentos y un departamento tiene provincias.</a:t>
            </a:r>
          </a:p>
          <a:p>
            <a:pPr>
              <a:lnSpc>
                <a:spcPts val="4262"/>
              </a:lnSpc>
            </a:pPr>
            <a:endParaRPr lang="es-ES" sz="3200" b="1" dirty="0">
              <a:solidFill>
                <a:srgbClr val="00B050"/>
              </a:solidFill>
            </a:endParaRPr>
          </a:p>
          <a:p>
            <a:pPr>
              <a:lnSpc>
                <a:spcPts val="4262"/>
              </a:lnSpc>
            </a:pPr>
            <a:r>
              <a:rPr lang="es-ES" sz="3200" b="1" dirty="0">
                <a:solidFill>
                  <a:srgbClr val="00B050"/>
                </a:solidFill>
              </a:rPr>
              <a:t>Objetivos </a:t>
            </a:r>
          </a:p>
          <a:p>
            <a:pPr marL="514350" indent="-514350">
              <a:lnSpc>
                <a:spcPts val="4262"/>
              </a:lnSpc>
              <a:buAutoNum type="arabicPeriod"/>
            </a:pPr>
            <a:r>
              <a:rPr lang="es-ES" sz="3200" dirty="0">
                <a:solidFill>
                  <a:schemeClr val="bg1"/>
                </a:solidFill>
              </a:rPr>
              <a:t>Manejo de Clases en JAVA </a:t>
            </a:r>
          </a:p>
          <a:p>
            <a:pPr marL="514350" indent="-514350">
              <a:lnSpc>
                <a:spcPts val="4262"/>
              </a:lnSpc>
              <a:buAutoNum type="arabicPeriod"/>
            </a:pPr>
            <a:r>
              <a:rPr lang="es-ES" sz="3200" dirty="0">
                <a:solidFill>
                  <a:schemeClr val="bg1"/>
                </a:solidFill>
              </a:rPr>
              <a:t>Manejo del paradigma POO.</a:t>
            </a:r>
          </a:p>
          <a:p>
            <a:pPr marL="514350" indent="-514350">
              <a:lnSpc>
                <a:spcPts val="4262"/>
              </a:lnSpc>
              <a:buAutoNum type="arabicPeriod"/>
            </a:pPr>
            <a:r>
              <a:rPr lang="es-ES" sz="3200" dirty="0">
                <a:solidFill>
                  <a:schemeClr val="bg1"/>
                </a:solidFill>
              </a:rPr>
              <a:t>  Manejo de estructuras ARRAY</a:t>
            </a:r>
          </a:p>
          <a:p>
            <a:pPr>
              <a:lnSpc>
                <a:spcPts val="4262"/>
              </a:lnSpc>
            </a:pPr>
            <a:endParaRPr lang="es-ES" sz="3200" dirty="0">
              <a:solidFill>
                <a:schemeClr val="bg1"/>
              </a:solidFill>
            </a:endParaRPr>
          </a:p>
          <a:p>
            <a:pPr>
              <a:lnSpc>
                <a:spcPts val="4262"/>
              </a:lnSpc>
            </a:pPr>
            <a:r>
              <a:rPr lang="es-ES" sz="3200" b="1" dirty="0">
                <a:solidFill>
                  <a:schemeClr val="bg1"/>
                </a:solidFill>
              </a:rPr>
              <a:t> </a:t>
            </a:r>
            <a:r>
              <a:rPr lang="es-ES" sz="3200" b="1" dirty="0">
                <a:solidFill>
                  <a:srgbClr val="00B050"/>
                </a:solidFill>
              </a:rPr>
              <a:t>Esta tarea se divide en dos partes: </a:t>
            </a:r>
          </a:p>
          <a:p>
            <a:pPr>
              <a:lnSpc>
                <a:spcPts val="4262"/>
              </a:lnSpc>
            </a:pPr>
            <a:r>
              <a:rPr lang="es-ES" sz="3200" dirty="0">
                <a:solidFill>
                  <a:schemeClr val="bg1"/>
                </a:solidFill>
              </a:rPr>
              <a:t>● La primera parte corresponde a la parte TEÓRICA necesaria, en donde se encuentra un conglomerado de preguntas relacionadas a ESTRUCTURA DE DATOS.</a:t>
            </a:r>
          </a:p>
          <a:p>
            <a:pPr>
              <a:lnSpc>
                <a:spcPts val="4262"/>
              </a:lnSpc>
            </a:pPr>
            <a:r>
              <a:rPr lang="es-ES" sz="3200" dirty="0">
                <a:solidFill>
                  <a:schemeClr val="bg1"/>
                </a:solidFill>
              </a:rPr>
              <a:t> ● La segunda parte corresponde a la parte PRÁCTICA necesaria en donde deberá realizar y crear CLASES que muestran POO. </a:t>
            </a:r>
            <a:endParaRPr lang="en-US" sz="3044" dirty="0">
              <a:solidFill>
                <a:schemeClr val="bg1"/>
              </a:solidFill>
            </a:endParaRPr>
          </a:p>
        </p:txBody>
      </p:sp>
      <p:pic>
        <p:nvPicPr>
          <p:cNvPr id="12" name="Picture 12"/>
          <p:cNvPicPr>
            <a:picLocks noChangeAspect="1"/>
          </p:cNvPicPr>
          <p:nvPr/>
        </p:nvPicPr>
        <p:blipFill>
          <a:blip r:embed="rId2"/>
          <a:srcRect/>
          <a:stretch>
            <a:fillRect/>
          </a:stretch>
        </p:blipFill>
        <p:spPr>
          <a:xfrm>
            <a:off x="14979410" y="0"/>
            <a:ext cx="3286381" cy="3866910"/>
          </a:xfrm>
          <a:prstGeom prst="rect">
            <a:avLst/>
          </a:prstGeom>
        </p:spPr>
      </p:pic>
      <p:pic>
        <p:nvPicPr>
          <p:cNvPr id="2050" name="Picture 2">
            <a:extLst>
              <a:ext uri="{FF2B5EF4-FFF2-40B4-BE49-F238E27FC236}">
                <a16:creationId xmlns:a16="http://schemas.microsoft.com/office/drawing/2014/main" id="{A6D12234-456C-F65A-0A13-C5B794E25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5929" y="20941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25BF3CC-86C7-C2E1-4476-68CCCE66F5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53579" y="8231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8D706FFD-345C-FDA5-69B1-E70E3E515A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54653" y="832714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BE6186A-FD83-0C93-8FB0-987EA6138D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44449" y="380811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9604" y="7056948"/>
            <a:ext cx="4320000"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35400" y="-1058301"/>
            <a:ext cx="2877925" cy="2823964"/>
          </a:xfrm>
          <a:prstGeom prst="rect">
            <a:avLst/>
          </a:prstGeom>
        </p:spPr>
      </p:pic>
      <p:sp>
        <p:nvSpPr>
          <p:cNvPr id="5" name="TextBox 5"/>
          <p:cNvSpPr txBox="1"/>
          <p:nvPr/>
        </p:nvSpPr>
        <p:spPr>
          <a:xfrm>
            <a:off x="6746830" y="474552"/>
            <a:ext cx="9791701" cy="1006301"/>
          </a:xfrm>
          <a:prstGeom prst="rect">
            <a:avLst/>
          </a:prstGeom>
        </p:spPr>
        <p:txBody>
          <a:bodyPr wrap="square" lIns="0" tIns="0" rIns="0" bIns="0" rtlCol="0" anchor="t">
            <a:spAutoFit/>
          </a:bodyPr>
          <a:lstStyle/>
          <a:p>
            <a:pPr algn="ctr">
              <a:lnSpc>
                <a:spcPts val="8310"/>
              </a:lnSpc>
            </a:pPr>
            <a:r>
              <a:rPr lang="es-ES" sz="6000" dirty="0">
                <a:solidFill>
                  <a:srgbClr val="FFC000"/>
                </a:solidFill>
                <a:latin typeface="BankGothic Md BT" panose="020B0807020203060204" pitchFamily="34" charset="0"/>
              </a:rPr>
              <a:t>Manejo de conceptos</a:t>
            </a:r>
            <a:endParaRPr lang="en-US" sz="5936" dirty="0">
              <a:solidFill>
                <a:srgbClr val="FFC000"/>
              </a:solidFill>
              <a:latin typeface="BankGothic Md BT" panose="020B0807020203060204" pitchFamily="34" charset="0"/>
            </a:endParaRPr>
          </a:p>
        </p:txBody>
      </p:sp>
      <p:sp>
        <p:nvSpPr>
          <p:cNvPr id="6" name="TextBox 6"/>
          <p:cNvSpPr txBox="1"/>
          <p:nvPr/>
        </p:nvSpPr>
        <p:spPr>
          <a:xfrm>
            <a:off x="6826826" y="2019300"/>
            <a:ext cx="10720337" cy="1121512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nchor="t">
            <a:spAutoFit/>
          </a:bodyPr>
          <a:lstStyle/>
          <a:p>
            <a:pPr algn="ctr">
              <a:lnSpc>
                <a:spcPts val="2940"/>
              </a:lnSpc>
            </a:pPr>
            <a:r>
              <a:rPr lang="es-ES" sz="2800" dirty="0">
                <a:solidFill>
                  <a:srgbClr val="00B050"/>
                </a:solidFill>
                <a:latin typeface="Arial Narrow" panose="020B0606020202030204" pitchFamily="34" charset="0"/>
              </a:rPr>
              <a:t>1. ¿A que se refiere cuando se habla de POO? </a:t>
            </a:r>
            <a:endParaRPr lang="en-US" sz="2800" dirty="0">
              <a:solidFill>
                <a:srgbClr val="00B050"/>
              </a:solidFill>
              <a:latin typeface="Arial Narrow" panose="020B0606020202030204" pitchFamily="34" charset="0"/>
            </a:endParaRPr>
          </a:p>
          <a:p>
            <a:pPr algn="ctr">
              <a:lnSpc>
                <a:spcPts val="2940"/>
              </a:lnSpc>
            </a:pPr>
            <a:r>
              <a:rPr lang="es-ES" sz="2800" b="0" i="0" dirty="0">
                <a:solidFill>
                  <a:srgbClr val="BDC1C6"/>
                </a:solidFill>
                <a:effectLst/>
                <a:latin typeface="Arial Narrow" panose="020B0606020202030204" pitchFamily="34" charset="0"/>
              </a:rPr>
              <a:t>La </a:t>
            </a:r>
            <a:r>
              <a:rPr lang="es-ES" sz="2800" b="1" i="0" dirty="0">
                <a:solidFill>
                  <a:srgbClr val="BDC1C6"/>
                </a:solidFill>
                <a:effectLst/>
                <a:latin typeface="Arial Narrow" panose="020B0606020202030204" pitchFamily="34" charset="0"/>
              </a:rPr>
              <a:t>Programación Orientada a Objetos</a:t>
            </a:r>
            <a:r>
              <a:rPr lang="es-ES" sz="2800" b="0" i="0" dirty="0">
                <a:solidFill>
                  <a:srgbClr val="BDC1C6"/>
                </a:solidFill>
                <a:effectLst/>
                <a:latin typeface="Arial Narrow" panose="020B0606020202030204" pitchFamily="34" charset="0"/>
              </a:rPr>
              <a:t> (POO) es un paradigma de programación, es decir, un modelo o un estilo de programación que nos da unas guías sobre cómo trabajar con él. Se basa en el concepto de clases y objetos</a:t>
            </a:r>
          </a:p>
          <a:p>
            <a:pPr algn="ctr">
              <a:lnSpc>
                <a:spcPts val="2940"/>
              </a:lnSpc>
            </a:pPr>
            <a:r>
              <a:rPr lang="es-ES" sz="2800" dirty="0">
                <a:solidFill>
                  <a:srgbClr val="00B050"/>
                </a:solidFill>
                <a:latin typeface="Arial Narrow" panose="020B0606020202030204" pitchFamily="34" charset="0"/>
              </a:rPr>
              <a:t>2. ¿Cuáles son los 4 componentes que componen POO? </a:t>
            </a:r>
          </a:p>
          <a:p>
            <a:pPr algn="l"/>
            <a:r>
              <a:rPr lang="es-ES" sz="2800" b="0" i="0" dirty="0">
                <a:solidFill>
                  <a:srgbClr val="BDC1C6"/>
                </a:solidFill>
                <a:effectLst/>
                <a:latin typeface="Arial Narrow" panose="020B0606020202030204" pitchFamily="34" charset="0"/>
              </a:rPr>
              <a:t>                   Abstracción, Encapsulamiento</a:t>
            </a:r>
            <a:r>
              <a:rPr lang="es-ES" sz="2800" dirty="0">
                <a:solidFill>
                  <a:srgbClr val="BDC1C6"/>
                </a:solidFill>
                <a:latin typeface="Arial Narrow" panose="020B0606020202030204" pitchFamily="34" charset="0"/>
              </a:rPr>
              <a:t>, </a:t>
            </a:r>
            <a:r>
              <a:rPr lang="es-ES" sz="2800" b="0" i="0" dirty="0">
                <a:solidFill>
                  <a:srgbClr val="BDC1C6"/>
                </a:solidFill>
                <a:effectLst/>
                <a:latin typeface="Arial Narrow" panose="020B0606020202030204" pitchFamily="34" charset="0"/>
              </a:rPr>
              <a:t>Modularidad, Jerarquía. </a:t>
            </a:r>
          </a:p>
          <a:p>
            <a:pPr algn="l"/>
            <a:r>
              <a:rPr lang="es-ES" sz="2800" dirty="0">
                <a:solidFill>
                  <a:srgbClr val="00B050"/>
                </a:solidFill>
                <a:latin typeface="Arial Narrow" panose="020B0606020202030204" pitchFamily="34" charset="0"/>
              </a:rPr>
              <a:t>                                          3. ¿Cuáles son los pilares de POO?.</a:t>
            </a:r>
          </a:p>
          <a:p>
            <a:pPr algn="l">
              <a:buFont typeface="Arial" panose="020B0604020202020204" pitchFamily="34" charset="0"/>
              <a:buChar char="•"/>
            </a:pPr>
            <a:r>
              <a:rPr lang="es-ES" sz="2800" b="1" i="0" dirty="0">
                <a:solidFill>
                  <a:srgbClr val="BDC1C6"/>
                </a:solidFill>
                <a:effectLst/>
                <a:latin typeface="Arial Narrow" panose="020B0606020202030204" pitchFamily="34" charset="0"/>
                <a:cs typeface="Arial" panose="020B0604020202020204" pitchFamily="34" charset="0"/>
              </a:rPr>
              <a:t>Pilar</a:t>
            </a:r>
            <a:r>
              <a:rPr lang="es-ES" sz="2800" b="0" i="0" dirty="0">
                <a:solidFill>
                  <a:srgbClr val="BDC1C6"/>
                </a:solidFill>
                <a:effectLst/>
                <a:latin typeface="Arial Narrow" panose="020B0606020202030204" pitchFamily="34" charset="0"/>
                <a:cs typeface="Arial" panose="020B0604020202020204" pitchFamily="34" charset="0"/>
              </a:rPr>
              <a:t> 1: Encapsulación. El concepto de encapsulación es el más evidente de todos. ...</a:t>
            </a:r>
          </a:p>
          <a:p>
            <a:pPr algn="l">
              <a:buFont typeface="Arial" panose="020B0604020202020204" pitchFamily="34" charset="0"/>
              <a:buChar char="•"/>
            </a:pPr>
            <a:r>
              <a:rPr lang="es-ES" sz="2800" b="1" i="0" dirty="0">
                <a:solidFill>
                  <a:srgbClr val="BDC1C6"/>
                </a:solidFill>
                <a:effectLst/>
                <a:latin typeface="Arial Narrow" panose="020B0606020202030204" pitchFamily="34" charset="0"/>
                <a:cs typeface="Arial" panose="020B0604020202020204" pitchFamily="34" charset="0"/>
              </a:rPr>
              <a:t>Pilar</a:t>
            </a:r>
            <a:r>
              <a:rPr lang="es-ES" sz="2800" b="0" i="0" dirty="0">
                <a:solidFill>
                  <a:srgbClr val="BDC1C6"/>
                </a:solidFill>
                <a:effectLst/>
                <a:latin typeface="Arial Narrow" panose="020B0606020202030204" pitchFamily="34" charset="0"/>
                <a:cs typeface="Arial" panose="020B0604020202020204" pitchFamily="34" charset="0"/>
              </a:rPr>
              <a:t> 2: Abstracción. Este concepto está muy relacionado con el anterior. ...</a:t>
            </a:r>
          </a:p>
          <a:p>
            <a:pPr algn="l">
              <a:buFont typeface="Arial" panose="020B0604020202020204" pitchFamily="34" charset="0"/>
              <a:buChar char="•"/>
            </a:pPr>
            <a:r>
              <a:rPr lang="es-ES" sz="2800" b="1" i="0" dirty="0">
                <a:solidFill>
                  <a:srgbClr val="BDC1C6"/>
                </a:solidFill>
                <a:effectLst/>
                <a:latin typeface="Arial Narrow" panose="020B0606020202030204" pitchFamily="34" charset="0"/>
                <a:cs typeface="Arial" panose="020B0604020202020204" pitchFamily="34" charset="0"/>
              </a:rPr>
              <a:t>Pilar</a:t>
            </a:r>
            <a:r>
              <a:rPr lang="es-ES" sz="2800" b="0" i="0" dirty="0">
                <a:solidFill>
                  <a:srgbClr val="BDC1C6"/>
                </a:solidFill>
                <a:effectLst/>
                <a:latin typeface="Arial Narrow" panose="020B0606020202030204" pitchFamily="34" charset="0"/>
                <a:cs typeface="Arial" panose="020B0604020202020204" pitchFamily="34" charset="0"/>
              </a:rPr>
              <a:t> 3: Herencia. ...</a:t>
            </a:r>
          </a:p>
          <a:p>
            <a:pPr algn="l">
              <a:buFont typeface="Arial" panose="020B0604020202020204" pitchFamily="34" charset="0"/>
              <a:buChar char="•"/>
            </a:pPr>
            <a:r>
              <a:rPr lang="es-ES" sz="2800" b="1" i="0" dirty="0">
                <a:solidFill>
                  <a:srgbClr val="BDC1C6"/>
                </a:solidFill>
                <a:effectLst/>
                <a:latin typeface="Arial Narrow" panose="020B0606020202030204" pitchFamily="34" charset="0"/>
                <a:cs typeface="Arial" panose="020B0604020202020204" pitchFamily="34" charset="0"/>
              </a:rPr>
              <a:t>Pilar</a:t>
            </a:r>
            <a:r>
              <a:rPr lang="es-ES" sz="2800" b="0" i="0" dirty="0">
                <a:solidFill>
                  <a:srgbClr val="BDC1C6"/>
                </a:solidFill>
                <a:effectLst/>
                <a:latin typeface="Arial Narrow" panose="020B0606020202030204" pitchFamily="34" charset="0"/>
                <a:cs typeface="Arial" panose="020B0604020202020204" pitchFamily="34" charset="0"/>
              </a:rPr>
              <a:t> 4: Polimorfismo.</a:t>
            </a:r>
          </a:p>
          <a:p>
            <a:pPr algn="l">
              <a:buFont typeface="Arial" panose="020B0604020202020204" pitchFamily="34" charset="0"/>
              <a:buChar char="•"/>
            </a:pPr>
            <a:r>
              <a:rPr lang="es-ES" sz="2800" dirty="0">
                <a:solidFill>
                  <a:srgbClr val="BDC1C6"/>
                </a:solidFill>
                <a:latin typeface="Arial Narrow" panose="020B0606020202030204" pitchFamily="34" charset="0"/>
                <a:cs typeface="Arial" panose="020B0604020202020204" pitchFamily="34" charset="0"/>
              </a:rPr>
              <a:t>                       </a:t>
            </a:r>
            <a:r>
              <a:rPr lang="es-ES" sz="2800" dirty="0">
                <a:solidFill>
                  <a:srgbClr val="00B050"/>
                </a:solidFill>
                <a:latin typeface="Arial Narrow" panose="020B0606020202030204" pitchFamily="34" charset="0"/>
              </a:rPr>
              <a:t>4. ¿Qué es Encapsulamiento y muestre un ejemplo?</a:t>
            </a:r>
          </a:p>
          <a:p>
            <a:pPr algn="l">
              <a:buFont typeface="Arial" panose="020B0604020202020204" pitchFamily="34" charset="0"/>
              <a:buChar char="•"/>
            </a:pPr>
            <a:r>
              <a:rPr lang="es-ES" sz="2400" i="0" dirty="0">
                <a:solidFill>
                  <a:srgbClr val="BDC1C6"/>
                </a:solidFill>
                <a:effectLst/>
                <a:latin typeface="Arial Narrow" panose="020B0606020202030204" pitchFamily="34" charset="0"/>
              </a:rPr>
              <a:t>El elemento más común de encapsulamiento son las clases, donde encapsulamos y englobamos tanto métodos como propiedades. Otro ejemplo muy común de encapsulamiento son los getters y setters de las propiedades dentro de una clase. Por defecto nos dan el valor “normal” pero podemos modificarlos para que cambie.</a:t>
            </a:r>
            <a:endParaRPr lang="es-ES" sz="2400" i="0" dirty="0">
              <a:solidFill>
                <a:srgbClr val="00B050"/>
              </a:solidFill>
              <a:effectLst/>
              <a:latin typeface="Arial Narrow" panose="020B0606020202030204" pitchFamily="34" charset="0"/>
              <a:cs typeface="Arial" panose="020B0604020202020204" pitchFamily="34" charset="0"/>
            </a:endParaRPr>
          </a:p>
          <a:p>
            <a:pPr algn="l"/>
            <a:endParaRPr lang="es-ES" sz="2400" b="0" i="0" dirty="0">
              <a:solidFill>
                <a:srgbClr val="00B050"/>
              </a:solidFill>
              <a:effectLst/>
            </a:endParaRPr>
          </a:p>
          <a:p>
            <a:pPr algn="ctr">
              <a:lnSpc>
                <a:spcPts val="2940"/>
              </a:lnSpc>
            </a:pPr>
            <a:endParaRPr lang="en-US" sz="2400" dirty="0">
              <a:solidFill>
                <a:srgbClr val="00B050"/>
              </a:solidFill>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p:txBody>
      </p:sp>
      <p:pic>
        <p:nvPicPr>
          <p:cNvPr id="1026" name="Picture 2">
            <a:extLst>
              <a:ext uri="{FF2B5EF4-FFF2-40B4-BE49-F238E27FC236}">
                <a16:creationId xmlns:a16="http://schemas.microsoft.com/office/drawing/2014/main" id="{7C81C815-1600-BBE2-A1D9-BC5D58154D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48345"/>
            <a:ext cx="6679131" cy="6740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85180ED-761C-8B0D-DC5A-177C98AD65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436452"/>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9604" y="7056948"/>
            <a:ext cx="4320000"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41303" y="165507"/>
            <a:ext cx="2877925" cy="2823964"/>
          </a:xfrm>
          <a:prstGeom prst="rect">
            <a:avLst/>
          </a:prstGeom>
        </p:spPr>
      </p:pic>
      <p:sp>
        <p:nvSpPr>
          <p:cNvPr id="6" name="TextBox 6"/>
          <p:cNvSpPr txBox="1"/>
          <p:nvPr/>
        </p:nvSpPr>
        <p:spPr>
          <a:xfrm>
            <a:off x="914400" y="276920"/>
            <a:ext cx="10720337" cy="92710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nchor="t">
            <a:spAutoFit/>
          </a:bodyPr>
          <a:lstStyle/>
          <a:p>
            <a:pPr algn="ctr">
              <a:lnSpc>
                <a:spcPts val="2940"/>
              </a:lnSpc>
            </a:pPr>
            <a:r>
              <a:rPr lang="es-ES" sz="2800" dirty="0">
                <a:solidFill>
                  <a:srgbClr val="00B050"/>
                </a:solidFill>
              </a:rPr>
              <a:t>5</a:t>
            </a:r>
            <a:r>
              <a:rPr lang="es-ES" sz="2400" dirty="0">
                <a:solidFill>
                  <a:srgbClr val="00B050"/>
                </a:solidFill>
              </a:rPr>
              <a:t>. ¿Qué es Abstracción y muestre un ejemplo?</a:t>
            </a:r>
          </a:p>
          <a:p>
            <a:pPr algn="ctr">
              <a:lnSpc>
                <a:spcPts val="2940"/>
              </a:lnSpc>
            </a:pPr>
            <a:r>
              <a:rPr lang="es-ES" sz="2400" b="0" i="0" dirty="0">
                <a:solidFill>
                  <a:schemeClr val="bg1"/>
                </a:solidFill>
                <a:effectLst/>
              </a:rPr>
              <a:t>Se trata de una actividad intelectual que se produce en todas las etapas del desarrollo cognitivo y que es fundamental para el aprendizaje. También es un concepto presente en áreas específicas como el arte, las ciencias naturales, la filosofía, entre otras.</a:t>
            </a:r>
          </a:p>
          <a:p>
            <a:pPr algn="ctr">
              <a:lnSpc>
                <a:spcPts val="2940"/>
              </a:lnSpc>
            </a:pPr>
            <a:endParaRPr lang="es-ES" sz="2400" b="1" i="0" dirty="0">
              <a:solidFill>
                <a:schemeClr val="bg1"/>
              </a:solidFill>
              <a:effectLst/>
            </a:endParaRPr>
          </a:p>
          <a:p>
            <a:pPr algn="ctr">
              <a:lnSpc>
                <a:spcPts val="2940"/>
              </a:lnSpc>
            </a:pPr>
            <a:r>
              <a:rPr lang="es-ES" sz="2400" b="1" dirty="0">
                <a:solidFill>
                  <a:schemeClr val="bg1"/>
                </a:solidFill>
              </a:rPr>
              <a:t>E</a:t>
            </a:r>
            <a:r>
              <a:rPr lang="es-ES" sz="2400" b="1" i="0" dirty="0">
                <a:solidFill>
                  <a:schemeClr val="bg1"/>
                </a:solidFill>
                <a:effectLst/>
              </a:rPr>
              <a:t>laboración de definiciones</a:t>
            </a:r>
            <a:r>
              <a:rPr lang="es-ES" sz="2400" b="0" i="0" dirty="0">
                <a:solidFill>
                  <a:schemeClr val="bg1"/>
                </a:solidFill>
                <a:effectLst/>
              </a:rPr>
              <a:t>. </a:t>
            </a:r>
            <a:r>
              <a:rPr lang="es-ES" sz="2400" i="0" dirty="0">
                <a:solidFill>
                  <a:schemeClr val="bg1"/>
                </a:solidFill>
                <a:effectLst/>
              </a:rPr>
              <a:t>Las personas retienen los aspectos fundamentales del elemento que describen al elaborar este tipo de enunciados explicativos y breves. Para elaborarlos es necesario descartar las cuestiones menos relevantes que no reflejan la esencia del concepto.</a:t>
            </a:r>
          </a:p>
          <a:p>
            <a:pPr algn="ctr">
              <a:lnSpc>
                <a:spcPts val="2940"/>
              </a:lnSpc>
            </a:pPr>
            <a:br>
              <a:rPr lang="es-ES" sz="2400" i="0" dirty="0">
                <a:solidFill>
                  <a:schemeClr val="bg1"/>
                </a:solidFill>
                <a:effectLst/>
              </a:rPr>
            </a:br>
            <a:r>
              <a:rPr lang="es-ES" sz="2400" dirty="0">
                <a:solidFill>
                  <a:srgbClr val="00B050"/>
                </a:solidFill>
                <a:latin typeface="Arial Narrow" panose="020B0606020202030204" pitchFamily="34" charset="0"/>
              </a:rPr>
              <a:t>6. ¿Que es Herencia y muestre un ejemplo?</a:t>
            </a:r>
          </a:p>
          <a:p>
            <a:pPr algn="ctr">
              <a:lnSpc>
                <a:spcPts val="2940"/>
              </a:lnSpc>
            </a:pPr>
            <a:r>
              <a:rPr lang="es-ES" sz="2400" b="0" i="0" dirty="0">
                <a:solidFill>
                  <a:schemeClr val="bg1"/>
                </a:solidFill>
                <a:effectLst/>
                <a:latin typeface="Arial Narrow" panose="020B0606020202030204" pitchFamily="34" charset="0"/>
              </a:rPr>
              <a:t>Al principio cuesta un poco entender estos conceptos característicos del paradigma de la POO porque solemos venir de otro paradigma de programación como el paradigma de la programación estructurada , pero se ha de decir que la complejidad está en entender este nuevo paradigma y no en otra cosa.</a:t>
            </a:r>
            <a:br>
              <a:rPr lang="es-ES" sz="2400" b="0" i="0" dirty="0">
                <a:solidFill>
                  <a:srgbClr val="000000"/>
                </a:solidFill>
                <a:effectLst/>
                <a:latin typeface="ProximaNova"/>
              </a:rPr>
            </a:br>
            <a:endParaRPr lang="en-US" sz="2400" dirty="0">
              <a:solidFill>
                <a:srgbClr val="00B050"/>
              </a:solidFill>
            </a:endParaRPr>
          </a:p>
          <a:p>
            <a:pPr algn="ctr">
              <a:lnSpc>
                <a:spcPts val="2940"/>
              </a:lnSpc>
            </a:pPr>
            <a:endParaRPr lang="en-US" sz="2400" dirty="0">
              <a:solidFill>
                <a:srgbClr val="00B050"/>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p:txBody>
      </p:sp>
      <p:pic>
        <p:nvPicPr>
          <p:cNvPr id="14" name="Imagen 13">
            <a:extLst>
              <a:ext uri="{FF2B5EF4-FFF2-40B4-BE49-F238E27FC236}">
                <a16:creationId xmlns:a16="http://schemas.microsoft.com/office/drawing/2014/main" id="{EC1553ED-0810-05E1-A38F-E750DB5EC499}"/>
              </a:ext>
            </a:extLst>
          </p:cNvPr>
          <p:cNvPicPr>
            <a:picLocks noChangeAspect="1"/>
          </p:cNvPicPr>
          <p:nvPr/>
        </p:nvPicPr>
        <p:blipFill>
          <a:blip r:embed="rId6"/>
          <a:stretch>
            <a:fillRect/>
          </a:stretch>
        </p:blipFill>
        <p:spPr>
          <a:xfrm>
            <a:off x="5753874" y="5874500"/>
            <a:ext cx="5133337" cy="4149126"/>
          </a:xfrm>
          <a:prstGeom prst="rect">
            <a:avLst/>
          </a:prstGeom>
          <a:effectLst>
            <a:glow rad="228600">
              <a:schemeClr val="accent2">
                <a:satMod val="175000"/>
                <a:alpha val="40000"/>
              </a:schemeClr>
            </a:glow>
          </a:effectLst>
        </p:spPr>
      </p:pic>
      <p:pic>
        <p:nvPicPr>
          <p:cNvPr id="16" name="Imagen 15">
            <a:extLst>
              <a:ext uri="{FF2B5EF4-FFF2-40B4-BE49-F238E27FC236}">
                <a16:creationId xmlns:a16="http://schemas.microsoft.com/office/drawing/2014/main" id="{8BA327B6-F46D-CCEC-1D7D-41BCAC373935}"/>
              </a:ext>
            </a:extLst>
          </p:cNvPr>
          <p:cNvPicPr>
            <a:picLocks noChangeAspect="1"/>
          </p:cNvPicPr>
          <p:nvPr/>
        </p:nvPicPr>
        <p:blipFill>
          <a:blip r:embed="rId7"/>
          <a:stretch>
            <a:fillRect/>
          </a:stretch>
        </p:blipFill>
        <p:spPr>
          <a:xfrm>
            <a:off x="1310528" y="5852812"/>
            <a:ext cx="4157268" cy="4157268"/>
          </a:xfrm>
          <a:prstGeom prst="rect">
            <a:avLst/>
          </a:prstGeom>
          <a:effectLst>
            <a:glow rad="228600">
              <a:schemeClr val="accent2">
                <a:satMod val="175000"/>
                <a:alpha val="40000"/>
              </a:schemeClr>
            </a:glow>
          </a:effectLst>
        </p:spPr>
      </p:pic>
      <p:pic>
        <p:nvPicPr>
          <p:cNvPr id="17" name="Picture 2">
            <a:extLst>
              <a:ext uri="{FF2B5EF4-FFF2-40B4-BE49-F238E27FC236}">
                <a16:creationId xmlns:a16="http://schemas.microsoft.com/office/drawing/2014/main" id="{183569DE-4AC4-F01B-0F7C-8B26D032A2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44006" y="2807513"/>
            <a:ext cx="6679131" cy="67404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E99C54FA-FD9B-8186-2D67-F0C8524DFD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27765" y="61174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93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9604" y="7056948"/>
            <a:ext cx="4320000"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35400" y="-1058301"/>
            <a:ext cx="2877925" cy="2823964"/>
          </a:xfrm>
          <a:prstGeom prst="rect">
            <a:avLst/>
          </a:prstGeom>
        </p:spPr>
      </p:pic>
      <p:sp>
        <p:nvSpPr>
          <p:cNvPr id="6" name="TextBox 6"/>
          <p:cNvSpPr txBox="1"/>
          <p:nvPr/>
        </p:nvSpPr>
        <p:spPr>
          <a:xfrm>
            <a:off x="7010400" y="1028700"/>
            <a:ext cx="10720337" cy="1113048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nchor="t">
            <a:spAutoFit/>
          </a:bodyPr>
          <a:lstStyle/>
          <a:p>
            <a:pPr algn="ctr">
              <a:lnSpc>
                <a:spcPts val="2940"/>
              </a:lnSpc>
            </a:pPr>
            <a:r>
              <a:rPr lang="es-ES" sz="2400" dirty="0">
                <a:solidFill>
                  <a:srgbClr val="FFC000"/>
                </a:solidFill>
                <a:latin typeface="Arial" panose="020B0604020202020204" pitchFamily="34" charset="0"/>
                <a:cs typeface="Arial" panose="020B0604020202020204" pitchFamily="34" charset="0"/>
              </a:rPr>
              <a:t>7. ¿Qué es Polimorfismo y muestre un ejemplo</a:t>
            </a:r>
            <a:r>
              <a:rPr lang="es-ES" sz="2800" dirty="0">
                <a:solidFill>
                  <a:srgbClr val="FFC000"/>
                </a:solidFill>
                <a:latin typeface="Arial" panose="020B0604020202020204" pitchFamily="34" charset="0"/>
                <a:cs typeface="Arial" panose="020B0604020202020204" pitchFamily="34" charset="0"/>
              </a:rPr>
              <a:t>?</a:t>
            </a:r>
          </a:p>
          <a:p>
            <a:pPr algn="ctr">
              <a:lnSpc>
                <a:spcPts val="2940"/>
              </a:lnSpc>
            </a:pPr>
            <a:r>
              <a:rPr lang="es-ES" sz="2400" b="0" i="0" dirty="0">
                <a:solidFill>
                  <a:srgbClr val="BDC1C6"/>
                </a:solidFill>
                <a:effectLst/>
                <a:latin typeface="Arial" panose="020B0604020202020204" pitchFamily="34" charset="0"/>
                <a:cs typeface="Arial" panose="020B0604020202020204" pitchFamily="34" charset="0"/>
              </a:rPr>
              <a:t>Un </a:t>
            </a:r>
            <a:r>
              <a:rPr lang="es-ES" sz="2400" b="1" i="0" dirty="0">
                <a:solidFill>
                  <a:srgbClr val="BDC1C6"/>
                </a:solidFill>
                <a:effectLst/>
                <a:latin typeface="Arial" panose="020B0604020202020204" pitchFamily="34" charset="0"/>
                <a:cs typeface="Arial" panose="020B0604020202020204" pitchFamily="34" charset="0"/>
              </a:rPr>
              <a:t>ejemplo</a:t>
            </a:r>
            <a:r>
              <a:rPr lang="es-ES" sz="2400" b="0" i="0" dirty="0">
                <a:solidFill>
                  <a:srgbClr val="BDC1C6"/>
                </a:solidFill>
                <a:effectLst/>
                <a:latin typeface="Arial" panose="020B0604020202020204" pitchFamily="34" charset="0"/>
                <a:cs typeface="Arial" panose="020B0604020202020204" pitchFamily="34" charset="0"/>
              </a:rPr>
              <a:t> clásico de polimorfismo es el siguiente. Podemos crear dos clases distintas: Gato y Perro, </a:t>
            </a:r>
            <a:r>
              <a:rPr lang="es-ES" sz="2400" b="1" i="0" dirty="0">
                <a:solidFill>
                  <a:srgbClr val="BDC1C6"/>
                </a:solidFill>
                <a:effectLst/>
                <a:latin typeface="Arial" panose="020B0604020202020204" pitchFamily="34" charset="0"/>
                <a:cs typeface="Arial" panose="020B0604020202020204" pitchFamily="34" charset="0"/>
              </a:rPr>
              <a:t>que</a:t>
            </a:r>
            <a:r>
              <a:rPr lang="es-ES" sz="2400" b="0" i="0" dirty="0">
                <a:solidFill>
                  <a:srgbClr val="BDC1C6"/>
                </a:solidFill>
                <a:effectLst/>
                <a:latin typeface="Arial" panose="020B0604020202020204" pitchFamily="34" charset="0"/>
                <a:cs typeface="Arial" panose="020B0604020202020204" pitchFamily="34" charset="0"/>
              </a:rPr>
              <a:t> heredan de la superclase Animal. La clase Animal tiene el método abstracto makesound() </a:t>
            </a:r>
            <a:r>
              <a:rPr lang="es-ES" sz="2400" b="1" i="0" dirty="0">
                <a:solidFill>
                  <a:srgbClr val="BDC1C6"/>
                </a:solidFill>
                <a:effectLst/>
                <a:latin typeface="Arial" panose="020B0604020202020204" pitchFamily="34" charset="0"/>
                <a:cs typeface="Arial" panose="020B0604020202020204" pitchFamily="34" charset="0"/>
              </a:rPr>
              <a:t>que</a:t>
            </a:r>
            <a:r>
              <a:rPr lang="es-ES" sz="2400" b="0" i="0" dirty="0">
                <a:solidFill>
                  <a:srgbClr val="BDC1C6"/>
                </a:solidFill>
                <a:effectLst/>
                <a:latin typeface="Arial" panose="020B0604020202020204" pitchFamily="34" charset="0"/>
                <a:cs typeface="Arial" panose="020B0604020202020204" pitchFamily="34" charset="0"/>
              </a:rPr>
              <a:t> se implementa de forma distinta en cada una de las subclases (gatos y perros suenan de forma distinta)</a:t>
            </a:r>
          </a:p>
          <a:p>
            <a:pPr algn="ctr">
              <a:lnSpc>
                <a:spcPts val="2940"/>
              </a:lnSpc>
            </a:pPr>
            <a:r>
              <a:rPr lang="es-ES" sz="2400" dirty="0">
                <a:solidFill>
                  <a:srgbClr val="FFC000"/>
                </a:solidFill>
                <a:latin typeface="Arial" panose="020B0604020202020204" pitchFamily="34" charset="0"/>
                <a:cs typeface="Arial" panose="020B0604020202020204" pitchFamily="34" charset="0"/>
              </a:rPr>
              <a:t>8. ¿Que es un ARRAY?</a:t>
            </a:r>
          </a:p>
          <a:p>
            <a:pPr algn="ctr">
              <a:lnSpc>
                <a:spcPts val="2940"/>
              </a:lnSpc>
            </a:pPr>
            <a:r>
              <a:rPr lang="es-ES" sz="2400" b="0" i="0" dirty="0">
                <a:solidFill>
                  <a:srgbClr val="BDC1C6"/>
                </a:solidFill>
                <a:effectLst/>
                <a:latin typeface="Arial" panose="020B0604020202020204" pitchFamily="34" charset="0"/>
                <a:cs typeface="Arial" panose="020B0604020202020204" pitchFamily="34" charset="0"/>
              </a:rPr>
              <a:t>Un array (unidimensional, también denominado vector) es una </a:t>
            </a:r>
            <a:r>
              <a:rPr lang="es-ES" sz="2400" b="1" i="0" dirty="0">
                <a:solidFill>
                  <a:srgbClr val="BDC1C6"/>
                </a:solidFill>
                <a:effectLst/>
                <a:latin typeface="Arial" panose="020B0604020202020204" pitchFamily="34" charset="0"/>
                <a:cs typeface="Arial" panose="020B0604020202020204" pitchFamily="34" charset="0"/>
              </a:rPr>
              <a:t>variable estructurada formada de un número "n" de variables simples del mismo tipo que son denominadas los componentes o elementos del array</a:t>
            </a:r>
            <a:r>
              <a:rPr lang="es-ES" sz="2400" b="0" i="0" dirty="0">
                <a:solidFill>
                  <a:srgbClr val="BDC1C6"/>
                </a:solidFill>
                <a:effectLst/>
                <a:latin typeface="Arial" panose="020B0604020202020204" pitchFamily="34" charset="0"/>
                <a:cs typeface="Arial" panose="020B0604020202020204" pitchFamily="34" charset="0"/>
              </a:rPr>
              <a:t>. El número de componentes "n" es, entonces, la dimensión del array</a:t>
            </a:r>
          </a:p>
          <a:p>
            <a:pPr algn="ctr">
              <a:lnSpc>
                <a:spcPts val="2940"/>
              </a:lnSpc>
            </a:pPr>
            <a:r>
              <a:rPr lang="es-ES" sz="2400" dirty="0">
                <a:solidFill>
                  <a:srgbClr val="FFC000"/>
                </a:solidFill>
                <a:latin typeface="Arial" panose="020B0604020202020204" pitchFamily="34" charset="0"/>
                <a:cs typeface="Arial" panose="020B0604020202020204" pitchFamily="34" charset="0"/>
              </a:rPr>
              <a:t>9. ¿Qué son los paquetes en JAVA?</a:t>
            </a:r>
          </a:p>
          <a:p>
            <a:pPr algn="ctr">
              <a:lnSpc>
                <a:spcPts val="2940"/>
              </a:lnSpc>
            </a:pPr>
            <a:r>
              <a:rPr lang="es-ES" sz="2400" b="0" i="0" dirty="0">
                <a:solidFill>
                  <a:srgbClr val="BDC1C6"/>
                </a:solidFill>
                <a:effectLst/>
                <a:latin typeface="Arial" panose="020B0604020202020204" pitchFamily="34" charset="0"/>
                <a:cs typeface="Arial" panose="020B0604020202020204" pitchFamily="34" charset="0"/>
              </a:rPr>
              <a:t>Un </a:t>
            </a:r>
            <a:r>
              <a:rPr lang="es-ES" sz="2400" b="1" i="0" dirty="0">
                <a:solidFill>
                  <a:srgbClr val="BDC1C6"/>
                </a:solidFill>
                <a:effectLst/>
                <a:latin typeface="Arial" panose="020B0604020202020204" pitchFamily="34" charset="0"/>
                <a:cs typeface="Arial" panose="020B0604020202020204" pitchFamily="34" charset="0"/>
              </a:rPr>
              <a:t>Paquete en Java</a:t>
            </a:r>
            <a:r>
              <a:rPr lang="es-ES" sz="2400" b="0" i="0" dirty="0">
                <a:solidFill>
                  <a:srgbClr val="BDC1C6"/>
                </a:solidFill>
                <a:effectLst/>
                <a:latin typeface="Arial" panose="020B0604020202020204" pitchFamily="34" charset="0"/>
                <a:cs typeface="Arial" panose="020B0604020202020204" pitchFamily="34" charset="0"/>
              </a:rPr>
              <a:t> es un contenedor de clases </a:t>
            </a:r>
            <a:r>
              <a:rPr lang="es-ES" sz="2400" b="1" i="0" dirty="0">
                <a:solidFill>
                  <a:srgbClr val="BDC1C6"/>
                </a:solidFill>
                <a:effectLst/>
                <a:latin typeface="Arial" panose="020B0604020202020204" pitchFamily="34" charset="0"/>
                <a:cs typeface="Arial" panose="020B0604020202020204" pitchFamily="34" charset="0"/>
              </a:rPr>
              <a:t>que</a:t>
            </a:r>
            <a:r>
              <a:rPr lang="es-ES" sz="2400" b="0" i="0" dirty="0">
                <a:solidFill>
                  <a:srgbClr val="BDC1C6"/>
                </a:solidFill>
                <a:effectLst/>
                <a:latin typeface="Arial" panose="020B0604020202020204" pitchFamily="34" charset="0"/>
                <a:cs typeface="Arial" panose="020B0604020202020204" pitchFamily="34" charset="0"/>
              </a:rPr>
              <a:t> permite agrupar las distintas partes de un programa y </a:t>
            </a:r>
            <a:r>
              <a:rPr lang="es-ES" sz="2400" b="1" i="0" dirty="0">
                <a:solidFill>
                  <a:srgbClr val="BDC1C6"/>
                </a:solidFill>
                <a:effectLst/>
                <a:latin typeface="Arial" panose="020B0604020202020204" pitchFamily="34" charset="0"/>
                <a:cs typeface="Arial" panose="020B0604020202020204" pitchFamily="34" charset="0"/>
              </a:rPr>
              <a:t>que</a:t>
            </a:r>
            <a:r>
              <a:rPr lang="es-ES" sz="2400" b="0" i="0" dirty="0">
                <a:solidFill>
                  <a:srgbClr val="BDC1C6"/>
                </a:solidFill>
                <a:effectLst/>
                <a:latin typeface="Arial" panose="020B0604020202020204" pitchFamily="34" charset="0"/>
                <a:cs typeface="Arial" panose="020B0604020202020204" pitchFamily="34" charset="0"/>
              </a:rPr>
              <a:t> por lo general tiene una funcionalidad y elementos comunes, definiendo la ubicación de dichas clases en un directorio de estructura jerárquica</a:t>
            </a:r>
            <a:endParaRPr lang="es-ES" sz="2400" b="0" i="0" dirty="0">
              <a:solidFill>
                <a:srgbClr val="92D050"/>
              </a:solidFill>
              <a:effectLst/>
              <a:latin typeface="Arial" panose="020B0604020202020204" pitchFamily="34" charset="0"/>
              <a:cs typeface="Arial" panose="020B0604020202020204" pitchFamily="34" charset="0"/>
            </a:endParaRPr>
          </a:p>
          <a:p>
            <a:pPr algn="ctr">
              <a:lnSpc>
                <a:spcPts val="2940"/>
              </a:lnSpc>
            </a:pPr>
            <a:r>
              <a:rPr lang="es-ES" sz="2400" dirty="0">
                <a:solidFill>
                  <a:srgbClr val="FFC000"/>
                </a:solidFill>
                <a:latin typeface="Arial" panose="020B0604020202020204" pitchFamily="34" charset="0"/>
                <a:cs typeface="Arial" panose="020B0604020202020204" pitchFamily="34" charset="0"/>
              </a:rPr>
              <a:t>10.¿Cómo se define una clase main en JAVA y muestra un ejemplo?</a:t>
            </a:r>
          </a:p>
          <a:p>
            <a:pPr algn="ctr">
              <a:lnSpc>
                <a:spcPts val="2940"/>
              </a:lnSpc>
            </a:pPr>
            <a:r>
              <a:rPr lang="es-ES" sz="2400" i="0" dirty="0">
                <a:solidFill>
                  <a:schemeClr val="bg1"/>
                </a:solidFill>
                <a:effectLst/>
                <a:latin typeface="Arial" panose="020B0604020202020204" pitchFamily="34" charset="0"/>
                <a:cs typeface="Arial" panose="020B0604020202020204" pitchFamily="34" charset="0"/>
              </a:rPr>
              <a:t>En Java, el método main () es el método de entrada de una aplicación Java, es decir, cuando el programa está en ejecución, el primer método a ejecutar es el método main (), este método es muy diferente a otros métodos. Por ejemplo, el nombre del método debe ser main, el método debe ser de tipo public static void, el método debe recibir una matriz de cadenas de parámetros, etc.</a:t>
            </a:r>
            <a:endParaRPr lang="en-US" sz="2400" dirty="0">
              <a:solidFill>
                <a:schemeClr val="bg1"/>
              </a:solidFill>
              <a:latin typeface="Arial" panose="020B0604020202020204" pitchFamily="34" charset="0"/>
              <a:cs typeface="Arial" panose="020B0604020202020204" pitchFamily="34" charset="0"/>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a:p>
            <a:pPr algn="ctr">
              <a:lnSpc>
                <a:spcPts val="2940"/>
              </a:lnSpc>
            </a:pPr>
            <a:endParaRPr lang="en-US" sz="2100" dirty="0">
              <a:solidFill>
                <a:srgbClr val="A2E3F9"/>
              </a:solidFill>
              <a:latin typeface="Montserrat Semi-Bold"/>
            </a:endParaRPr>
          </a:p>
        </p:txBody>
      </p:sp>
      <p:pic>
        <p:nvPicPr>
          <p:cNvPr id="1026" name="Picture 2">
            <a:extLst>
              <a:ext uri="{FF2B5EF4-FFF2-40B4-BE49-F238E27FC236}">
                <a16:creationId xmlns:a16="http://schemas.microsoft.com/office/drawing/2014/main" id="{7C81C815-1600-BBE2-A1D9-BC5D58154D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30" y="1943100"/>
            <a:ext cx="6679131" cy="67404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6324416-85DC-23B9-9D75-2FEBB07270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5368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8559FCD5-C497-3D29-F13F-47C27192CA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2681" y="30949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471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9604" y="7056948"/>
            <a:ext cx="4320000" cy="4114800"/>
          </a:xfrm>
          <a:prstGeom prst="rect">
            <a:avLst/>
          </a:prstGeom>
        </p:spPr>
      </p:pic>
      <p:sp>
        <p:nvSpPr>
          <p:cNvPr id="6" name="TextBox 6"/>
          <p:cNvSpPr txBox="1"/>
          <p:nvPr/>
        </p:nvSpPr>
        <p:spPr>
          <a:xfrm>
            <a:off x="4747085" y="381418"/>
            <a:ext cx="7542021" cy="2027350"/>
          </a:xfrm>
          <a:prstGeom prst="rect">
            <a:avLst/>
          </a:prstGeom>
        </p:spPr>
        <p:txBody>
          <a:bodyPr wrap="square" lIns="0" tIns="0" rIns="0" bIns="0" rtlCol="0" anchor="t">
            <a:spAutoFit/>
          </a:bodyPr>
          <a:lstStyle/>
          <a:p>
            <a:pPr>
              <a:lnSpc>
                <a:spcPts val="8310"/>
              </a:lnSpc>
            </a:pPr>
            <a:r>
              <a:rPr lang="es-ES" sz="6000" dirty="0">
                <a:solidFill>
                  <a:srgbClr val="FFC000"/>
                </a:solidFill>
                <a:latin typeface="Agency FB" panose="020B0503020202020204" pitchFamily="34" charset="0"/>
              </a:rPr>
              <a:t>             Parte practica </a:t>
            </a:r>
          </a:p>
          <a:p>
            <a:pPr>
              <a:lnSpc>
                <a:spcPts val="8310"/>
              </a:lnSpc>
            </a:pPr>
            <a:r>
              <a:rPr lang="es-ES" sz="6000" dirty="0">
                <a:solidFill>
                  <a:srgbClr val="FFC000"/>
                </a:solidFill>
                <a:latin typeface="Agency FB" panose="020B0503020202020204" pitchFamily="34" charset="0"/>
              </a:rPr>
              <a:t>11. Generar la clase Provincia.</a:t>
            </a:r>
            <a:endParaRPr lang="es-HN" sz="5936" dirty="0">
              <a:solidFill>
                <a:srgbClr val="FFC000"/>
              </a:solidFill>
              <a:latin typeface="Agency FB" panose="020B0503020202020204" pitchFamily="34" charset="0"/>
            </a:endParaRPr>
          </a:p>
        </p:txBody>
      </p:sp>
      <p:pic>
        <p:nvPicPr>
          <p:cNvPr id="6146" name="Picture 2">
            <a:extLst>
              <a:ext uri="{FF2B5EF4-FFF2-40B4-BE49-F238E27FC236}">
                <a16:creationId xmlns:a16="http://schemas.microsoft.com/office/drawing/2014/main" id="{2246931E-AF82-E34D-8121-4A37FB4D7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283803">
            <a:off x="14676425" y="-37854"/>
            <a:ext cx="5319304" cy="286589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6A5F87BE-ED98-CAE4-5B19-734343FF1BC9}"/>
              </a:ext>
            </a:extLst>
          </p:cNvPr>
          <p:cNvPicPr>
            <a:picLocks noChangeAspect="1"/>
          </p:cNvPicPr>
          <p:nvPr/>
        </p:nvPicPr>
        <p:blipFill>
          <a:blip r:embed="rId5"/>
          <a:stretch>
            <a:fillRect/>
          </a:stretch>
        </p:blipFill>
        <p:spPr>
          <a:xfrm>
            <a:off x="2308685" y="3240443"/>
            <a:ext cx="4876800" cy="4345992"/>
          </a:xfrm>
          <a:prstGeom prst="rect">
            <a:avLst/>
          </a:prstGeom>
          <a:effectLst>
            <a:glow rad="228600">
              <a:schemeClr val="accent1">
                <a:satMod val="175000"/>
                <a:alpha val="40000"/>
              </a:schemeClr>
            </a:glow>
          </a:effectLst>
        </p:spPr>
      </p:pic>
      <p:pic>
        <p:nvPicPr>
          <p:cNvPr id="13" name="Imagen 12">
            <a:extLst>
              <a:ext uri="{FF2B5EF4-FFF2-40B4-BE49-F238E27FC236}">
                <a16:creationId xmlns:a16="http://schemas.microsoft.com/office/drawing/2014/main" id="{5D1B72C6-2F7E-84E5-15EF-B6F9BE697CF0}"/>
              </a:ext>
            </a:extLst>
          </p:cNvPr>
          <p:cNvPicPr>
            <a:picLocks noChangeAspect="1"/>
          </p:cNvPicPr>
          <p:nvPr/>
        </p:nvPicPr>
        <p:blipFill>
          <a:blip r:embed="rId6"/>
          <a:stretch>
            <a:fillRect/>
          </a:stretch>
        </p:blipFill>
        <p:spPr>
          <a:xfrm>
            <a:off x="7790600" y="3240443"/>
            <a:ext cx="8188715" cy="3440525"/>
          </a:xfrm>
          <a:prstGeom prst="rect">
            <a:avLst/>
          </a:prstGeom>
          <a:effectLst>
            <a:glow rad="228600">
              <a:schemeClr val="accent1">
                <a:satMod val="175000"/>
                <a:alpha val="40000"/>
              </a:schemeClr>
            </a:glow>
          </a:effectLst>
        </p:spPr>
      </p:pic>
      <p:grpSp>
        <p:nvGrpSpPr>
          <p:cNvPr id="14" name="Group 6">
            <a:extLst>
              <a:ext uri="{FF2B5EF4-FFF2-40B4-BE49-F238E27FC236}">
                <a16:creationId xmlns:a16="http://schemas.microsoft.com/office/drawing/2014/main" id="{FD963E33-28EB-8C3D-2315-703D962EC3F2}"/>
              </a:ext>
            </a:extLst>
          </p:cNvPr>
          <p:cNvGrpSpPr/>
          <p:nvPr/>
        </p:nvGrpSpPr>
        <p:grpSpPr>
          <a:xfrm>
            <a:off x="13029637" y="6840682"/>
            <a:ext cx="5899355" cy="3429000"/>
            <a:chOff x="3892532" y="3747490"/>
            <a:chExt cx="5012151" cy="3110510"/>
          </a:xfrm>
        </p:grpSpPr>
        <p:pic>
          <p:nvPicPr>
            <p:cNvPr id="15" name="Picture 7">
              <a:extLst>
                <a:ext uri="{FF2B5EF4-FFF2-40B4-BE49-F238E27FC236}">
                  <a16:creationId xmlns:a16="http://schemas.microsoft.com/office/drawing/2014/main" id="{65FB016A-2FF6-087A-2195-47394C7F4FE2}"/>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753" b="99198" l="10000" r="90000">
                          <a14:foregroundMark x1="20521" y1="85988" x2="21493" y2="97901"/>
                          <a14:foregroundMark x1="43750" y1="99198" x2="38681" y2="98642"/>
                          <a14:foregroundMark x1="45417" y1="9753" x2="42292" y2="10000"/>
                          <a14:backgroundMark x1="35903" y1="43765" x2="34757" y2="51728"/>
                          <a14:backgroundMark x1="58819" y1="39568" x2="56354" y2="26914"/>
                          <a14:backgroundMark x1="56354" y1="26914" x2="56354" y2="26914"/>
                          <a14:backgroundMark x1="69132" y1="38272" x2="69306" y2="29815"/>
                          <a14:backgroundMark x1="74375" y1="42222" x2="75208" y2="37716"/>
                          <a14:backgroundMark x1="68472" y1="47778" x2="68646" y2="42469"/>
                          <a14:backgroundMark x1="74063" y1="48519" x2="74549" y2="45123"/>
                        </a14:backgroundRemoval>
                      </a14:imgEffect>
                    </a14:imgLayer>
                  </a14:imgProps>
                </a:ext>
                <a:ext uri="{28A0092B-C50C-407E-A947-70E740481C1C}">
                  <a14:useLocalDpi xmlns:a14="http://schemas.microsoft.com/office/drawing/2010/main" val="0"/>
                </a:ext>
              </a:extLst>
            </a:blip>
            <a:stretch>
              <a:fillRect/>
            </a:stretch>
          </p:blipFill>
          <p:spPr>
            <a:xfrm>
              <a:off x="3892532" y="3747490"/>
              <a:ext cx="5012151" cy="3110510"/>
            </a:xfrm>
            <a:prstGeom prst="rect">
              <a:avLst/>
            </a:prstGeom>
          </p:spPr>
        </p:pic>
        <p:pic>
          <p:nvPicPr>
            <p:cNvPr id="16" name="Picture 22">
              <a:extLst>
                <a:ext uri="{FF2B5EF4-FFF2-40B4-BE49-F238E27FC236}">
                  <a16:creationId xmlns:a16="http://schemas.microsoft.com/office/drawing/2014/main" id="{BA55D821-BD85-D4DC-AD11-E86B87AF6F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3178" y="4724344"/>
              <a:ext cx="1498080" cy="149808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a:extLst>
              <a:ext uri="{FF2B5EF4-FFF2-40B4-BE49-F238E27FC236}">
                <a16:creationId xmlns:a16="http://schemas.microsoft.com/office/drawing/2014/main" id="{1CCEEBC7-7E2D-803D-C6A8-5C7FAD784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0396" y="6477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71C857FB-B91F-A2B9-2F9D-749C3C17C2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128" y="477596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04800" y="314035"/>
            <a:ext cx="2655862" cy="50536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91457" y="6799420"/>
            <a:ext cx="2655862" cy="478055"/>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94156" y="-1238000"/>
            <a:ext cx="4130289" cy="4114800"/>
          </a:xfrm>
          <a:prstGeom prst="rect">
            <a:avLst/>
          </a:prstGeom>
        </p:spPr>
      </p:pic>
      <p:sp>
        <p:nvSpPr>
          <p:cNvPr id="11" name="TextBox 11"/>
          <p:cNvSpPr txBox="1"/>
          <p:nvPr/>
        </p:nvSpPr>
        <p:spPr>
          <a:xfrm>
            <a:off x="5316249" y="484510"/>
            <a:ext cx="7655501" cy="798295"/>
          </a:xfrm>
          <a:prstGeom prst="rect">
            <a:avLst/>
          </a:prstGeom>
        </p:spPr>
        <p:txBody>
          <a:bodyPr lIns="0" tIns="0" rIns="0" bIns="0" rtlCol="0" anchor="t">
            <a:spAutoFit/>
          </a:bodyPr>
          <a:lstStyle/>
          <a:p>
            <a:pPr algn="ctr">
              <a:lnSpc>
                <a:spcPts val="8310"/>
              </a:lnSpc>
            </a:pPr>
            <a:r>
              <a:rPr lang="es-HN" sz="5936" dirty="0">
                <a:solidFill>
                  <a:srgbClr val="92DCEF"/>
                </a:solidFill>
                <a:latin typeface="Mokoto"/>
              </a:rPr>
              <a:t>RESULTADO</a:t>
            </a:r>
          </a:p>
        </p:txBody>
      </p:sp>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17766" y="7410201"/>
            <a:ext cx="4130289" cy="4114800"/>
          </a:xfrm>
          <a:prstGeom prst="rect">
            <a:avLst/>
          </a:prstGeom>
        </p:spPr>
      </p:pic>
      <p:pic>
        <p:nvPicPr>
          <p:cNvPr id="20" name="Picture 2">
            <a:extLst>
              <a:ext uri="{FF2B5EF4-FFF2-40B4-BE49-F238E27FC236}">
                <a16:creationId xmlns:a16="http://schemas.microsoft.com/office/drawing/2014/main" id="{236E4A8C-9104-D45C-FFFC-13D2D824E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934200"/>
            <a:ext cx="3397652" cy="527883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3825F705-EFCE-EDCD-0747-EB1404EFC98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3170120" y="1979884"/>
            <a:ext cx="6384641" cy="6327231"/>
          </a:xfrm>
          <a:prstGeom prst="rect">
            <a:avLst/>
          </a:prstGeom>
          <a:effectLst>
            <a:glow rad="228600">
              <a:schemeClr val="accent1">
                <a:satMod val="175000"/>
                <a:alpha val="40000"/>
              </a:schemeClr>
            </a:glow>
          </a:effectLst>
        </p:spPr>
      </p:pic>
      <p:pic>
        <p:nvPicPr>
          <p:cNvPr id="17" name="Picture 10">
            <a:extLst>
              <a:ext uri="{FF2B5EF4-FFF2-40B4-BE49-F238E27FC236}">
                <a16:creationId xmlns:a16="http://schemas.microsoft.com/office/drawing/2014/main" id="{3EFEB6EB-F470-3E92-0F68-EA6BC6CE0B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00200" y="819400"/>
            <a:ext cx="4130289" cy="4114800"/>
          </a:xfrm>
          <a:prstGeom prst="rect">
            <a:avLst/>
          </a:prstGeom>
        </p:spPr>
      </p:pic>
      <p:pic>
        <p:nvPicPr>
          <p:cNvPr id="21" name="Imagen 20">
            <a:extLst>
              <a:ext uri="{FF2B5EF4-FFF2-40B4-BE49-F238E27FC236}">
                <a16:creationId xmlns:a16="http://schemas.microsoft.com/office/drawing/2014/main" id="{10EE7B47-692C-DF67-5933-3B850C2EFD90}"/>
              </a:ext>
            </a:extLst>
          </p:cNvPr>
          <p:cNvPicPr>
            <a:picLocks noChangeAspect="1"/>
          </p:cNvPicPr>
          <p:nvPr/>
        </p:nvPicPr>
        <p:blipFill>
          <a:blip r:embed="rId9"/>
          <a:stretch>
            <a:fillRect/>
          </a:stretch>
        </p:blipFill>
        <p:spPr>
          <a:xfrm>
            <a:off x="10117524" y="2027823"/>
            <a:ext cx="7048500" cy="3177602"/>
          </a:xfrm>
          <a:prstGeom prst="rect">
            <a:avLst/>
          </a:prstGeom>
          <a:effectLst>
            <a:glow rad="228600">
              <a:schemeClr val="accent1">
                <a:satMod val="175000"/>
                <a:alpha val="40000"/>
              </a:schemeClr>
            </a:glow>
          </a:effectLst>
        </p:spPr>
      </p:pic>
      <p:pic>
        <p:nvPicPr>
          <p:cNvPr id="23" name="Imagen 22">
            <a:extLst>
              <a:ext uri="{FF2B5EF4-FFF2-40B4-BE49-F238E27FC236}">
                <a16:creationId xmlns:a16="http://schemas.microsoft.com/office/drawing/2014/main" id="{129A9158-06DB-E3F3-7A30-9324CD23F36E}"/>
              </a:ext>
            </a:extLst>
          </p:cNvPr>
          <p:cNvPicPr>
            <a:picLocks noChangeAspect="1"/>
          </p:cNvPicPr>
          <p:nvPr/>
        </p:nvPicPr>
        <p:blipFill>
          <a:blip r:embed="rId10"/>
          <a:stretch>
            <a:fillRect/>
          </a:stretch>
        </p:blipFill>
        <p:spPr>
          <a:xfrm>
            <a:off x="10605680" y="5861139"/>
            <a:ext cx="6072188" cy="2213607"/>
          </a:xfrm>
          <a:prstGeom prst="rect">
            <a:avLst/>
          </a:prstGeom>
          <a:effectLst>
            <a:glow rad="228600">
              <a:schemeClr val="accent2">
                <a:satMod val="175000"/>
                <a:alpha val="40000"/>
              </a:schemeClr>
            </a:glow>
          </a:effectLst>
        </p:spPr>
      </p:pic>
      <p:pic>
        <p:nvPicPr>
          <p:cNvPr id="25" name="Picture 2">
            <a:extLst>
              <a:ext uri="{FF2B5EF4-FFF2-40B4-BE49-F238E27FC236}">
                <a16:creationId xmlns:a16="http://schemas.microsoft.com/office/drawing/2014/main" id="{428F589B-A5BB-C01B-3BF0-516B786B37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974" y="19243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5EACA6E-5A81-5417-72C3-F11EFFA3F1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06800" y="-1331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9604" y="7056948"/>
            <a:ext cx="4320000" cy="4114800"/>
          </a:xfrm>
          <a:prstGeom prst="rect">
            <a:avLst/>
          </a:prstGeom>
        </p:spPr>
      </p:pic>
      <p:sp>
        <p:nvSpPr>
          <p:cNvPr id="6" name="TextBox 6"/>
          <p:cNvSpPr txBox="1"/>
          <p:nvPr/>
        </p:nvSpPr>
        <p:spPr>
          <a:xfrm>
            <a:off x="3110821" y="370389"/>
            <a:ext cx="10224179" cy="993285"/>
          </a:xfrm>
          <a:prstGeom prst="rect">
            <a:avLst/>
          </a:prstGeom>
        </p:spPr>
        <p:txBody>
          <a:bodyPr wrap="square" lIns="0" tIns="0" rIns="0" bIns="0" rtlCol="0" anchor="t">
            <a:spAutoFit/>
          </a:bodyPr>
          <a:lstStyle/>
          <a:p>
            <a:pPr>
              <a:lnSpc>
                <a:spcPts val="8310"/>
              </a:lnSpc>
            </a:pPr>
            <a:r>
              <a:rPr lang="es-ES" sz="6000" dirty="0">
                <a:solidFill>
                  <a:srgbClr val="FFC000"/>
                </a:solidFill>
                <a:latin typeface="Agency FB" panose="020B0503020202020204" pitchFamily="34" charset="0"/>
              </a:rPr>
              <a:t> </a:t>
            </a:r>
            <a:r>
              <a:rPr lang="es-ES" sz="6000" dirty="0">
                <a:solidFill>
                  <a:srgbClr val="FFC000"/>
                </a:solidFill>
                <a:latin typeface="Arial Narrow" panose="020B0606020202030204" pitchFamily="34" charset="0"/>
              </a:rPr>
              <a:t>12.Generar la clase Departamento.</a:t>
            </a:r>
            <a:endParaRPr lang="es-HN" sz="5936" dirty="0">
              <a:solidFill>
                <a:srgbClr val="FFC000"/>
              </a:solidFill>
              <a:latin typeface="Arial Narrow" panose="020B0606020202030204" pitchFamily="34" charset="0"/>
            </a:endParaRPr>
          </a:p>
        </p:txBody>
      </p:sp>
      <p:pic>
        <p:nvPicPr>
          <p:cNvPr id="6146" name="Picture 2">
            <a:extLst>
              <a:ext uri="{FF2B5EF4-FFF2-40B4-BE49-F238E27FC236}">
                <a16:creationId xmlns:a16="http://schemas.microsoft.com/office/drawing/2014/main" id="{2246931E-AF82-E34D-8121-4A37FB4D7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283803">
            <a:off x="14676425" y="-37854"/>
            <a:ext cx="5319304" cy="286589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645C989-9A78-6014-0235-655F966BDF47}"/>
              </a:ext>
            </a:extLst>
          </p:cNvPr>
          <p:cNvPicPr>
            <a:picLocks noChangeAspect="1"/>
          </p:cNvPicPr>
          <p:nvPr/>
        </p:nvPicPr>
        <p:blipFill>
          <a:blip r:embed="rId5"/>
          <a:stretch>
            <a:fillRect/>
          </a:stretch>
        </p:blipFill>
        <p:spPr>
          <a:xfrm>
            <a:off x="1278105" y="2672232"/>
            <a:ext cx="6477539" cy="5067300"/>
          </a:xfrm>
          <a:prstGeom prst="rect">
            <a:avLst/>
          </a:prstGeom>
          <a:effectLst>
            <a:glow rad="228600">
              <a:schemeClr val="accent2">
                <a:satMod val="175000"/>
                <a:alpha val="40000"/>
              </a:schemeClr>
            </a:glow>
          </a:effectLst>
        </p:spPr>
      </p:pic>
      <p:pic>
        <p:nvPicPr>
          <p:cNvPr id="8" name="Imagen 7">
            <a:extLst>
              <a:ext uri="{FF2B5EF4-FFF2-40B4-BE49-F238E27FC236}">
                <a16:creationId xmlns:a16="http://schemas.microsoft.com/office/drawing/2014/main" id="{AEBE3118-F8B3-A2DC-C218-B2B99E17D998}"/>
              </a:ext>
            </a:extLst>
          </p:cNvPr>
          <p:cNvPicPr>
            <a:picLocks noChangeAspect="1"/>
          </p:cNvPicPr>
          <p:nvPr/>
        </p:nvPicPr>
        <p:blipFill>
          <a:blip r:embed="rId6"/>
          <a:stretch>
            <a:fillRect/>
          </a:stretch>
        </p:blipFill>
        <p:spPr>
          <a:xfrm>
            <a:off x="8563147" y="2600884"/>
            <a:ext cx="8772930" cy="3586163"/>
          </a:xfrm>
          <a:prstGeom prst="rect">
            <a:avLst/>
          </a:prstGeom>
          <a:effectLst>
            <a:glow rad="228600">
              <a:schemeClr val="accent1">
                <a:satMod val="175000"/>
                <a:alpha val="40000"/>
              </a:schemeClr>
            </a:glow>
          </a:effectLst>
        </p:spPr>
      </p:pic>
      <p:pic>
        <p:nvPicPr>
          <p:cNvPr id="10" name="Picture 7">
            <a:extLst>
              <a:ext uri="{FF2B5EF4-FFF2-40B4-BE49-F238E27FC236}">
                <a16:creationId xmlns:a16="http://schemas.microsoft.com/office/drawing/2014/main" id="{3146EFD1-8B1F-309C-3A01-037F40CF38F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753" b="99198" l="10000" r="90000">
                        <a14:foregroundMark x1="20521" y1="85988" x2="21493" y2="97901"/>
                        <a14:foregroundMark x1="43750" y1="99198" x2="38681" y2="98642"/>
                        <a14:foregroundMark x1="45417" y1="9753" x2="42292" y2="10000"/>
                        <a14:backgroundMark x1="35903" y1="43765" x2="34757" y2="51728"/>
                        <a14:backgroundMark x1="58819" y1="39568" x2="56354" y2="26914"/>
                        <a14:backgroundMark x1="56354" y1="26914" x2="56354" y2="26914"/>
                        <a14:backgroundMark x1="69132" y1="38272" x2="69306" y2="29815"/>
                        <a14:backgroundMark x1="74375" y1="42222" x2="75208" y2="37716"/>
                        <a14:backgroundMark x1="68472" y1="47778" x2="68646" y2="42469"/>
                        <a14:backgroundMark x1="74063" y1="48519" x2="74549" y2="45123"/>
                      </a14:backgroundRemoval>
                    </a14:imgEffect>
                  </a14:imgLayer>
                </a14:imgProps>
              </a:ext>
              <a:ext uri="{28A0092B-C50C-407E-A947-70E740481C1C}">
                <a14:useLocalDpi xmlns:a14="http://schemas.microsoft.com/office/drawing/2010/main" val="0"/>
              </a:ext>
            </a:extLst>
          </a:blip>
          <a:stretch>
            <a:fillRect/>
          </a:stretch>
        </p:blipFill>
        <p:spPr>
          <a:xfrm>
            <a:off x="11887200" y="6151891"/>
            <a:ext cx="7114167" cy="4135109"/>
          </a:xfrm>
          <a:prstGeom prst="rect">
            <a:avLst/>
          </a:prstGeom>
        </p:spPr>
      </p:pic>
      <p:pic>
        <p:nvPicPr>
          <p:cNvPr id="14" name="Picture 2">
            <a:extLst>
              <a:ext uri="{FF2B5EF4-FFF2-40B4-BE49-F238E27FC236}">
                <a16:creationId xmlns:a16="http://schemas.microsoft.com/office/drawing/2014/main" id="{3F3C3F1C-D3C6-C579-878F-678D21CDF2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3353" y="742425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D22F8FBA-26F7-27EA-18AA-1D50F20F9B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922" y="41117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3D86F7C-7E9B-7D07-5174-A179073BAA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4731" y="784879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13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712</TotalTime>
  <Words>856</Words>
  <Application>Microsoft Office PowerPoint</Application>
  <PresentationFormat>Personalizado</PresentationFormat>
  <Paragraphs>94</Paragraphs>
  <Slides>17</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17</vt:i4>
      </vt:variant>
    </vt:vector>
  </HeadingPairs>
  <TitlesOfParts>
    <vt:vector size="30" baseType="lpstr">
      <vt:lpstr>BankGothic Md BT</vt:lpstr>
      <vt:lpstr>Montserrat Semi-Bold</vt:lpstr>
      <vt:lpstr>Gill Sans MT Ext Condensed Bold</vt:lpstr>
      <vt:lpstr>Agency FB</vt:lpstr>
      <vt:lpstr>Calibri</vt:lpstr>
      <vt:lpstr>Arial</vt:lpstr>
      <vt:lpstr>Impact</vt:lpstr>
      <vt:lpstr>Mokoto</vt:lpstr>
      <vt:lpstr>ProximaNova</vt:lpstr>
      <vt:lpstr>Arial Black</vt:lpstr>
      <vt:lpstr>Arial Narrow</vt:lpstr>
      <vt:lpstr>Montserrat Semi-Bold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MARC CALLE</dc:creator>
  <cp:lastModifiedBy>rap1234x100pre@gmail.com</cp:lastModifiedBy>
  <cp:revision>3</cp:revision>
  <dcterms:created xsi:type="dcterms:W3CDTF">2006-08-16T00:00:00Z</dcterms:created>
  <dcterms:modified xsi:type="dcterms:W3CDTF">2022-09-08T06:34:22Z</dcterms:modified>
  <dc:identifier>DAFIvpRx9cI</dc:identifier>
</cp:coreProperties>
</file>